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70" r:id="rId4"/>
    <p:sldId id="259" r:id="rId5"/>
    <p:sldId id="257" r:id="rId6"/>
    <p:sldId id="269" r:id="rId7"/>
    <p:sldId id="258" r:id="rId8"/>
    <p:sldId id="273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72" r:id="rId30"/>
    <p:sldId id="293" r:id="rId31"/>
    <p:sldId id="294" r:id="rId32"/>
    <p:sldId id="295" r:id="rId33"/>
    <p:sldId id="296" r:id="rId34"/>
    <p:sldId id="264" r:id="rId35"/>
    <p:sldId id="266" r:id="rId36"/>
    <p:sldId id="267" r:id="rId37"/>
    <p:sldId id="268" r:id="rId38"/>
    <p:sldId id="297" r:id="rId39"/>
    <p:sldId id="298" r:id="rId40"/>
    <p:sldId id="299" r:id="rId41"/>
    <p:sldId id="300" r:id="rId42"/>
    <p:sldId id="301" r:id="rId43"/>
    <p:sldId id="263" r:id="rId44"/>
    <p:sldId id="261" r:id="rId45"/>
    <p:sldId id="27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2"/>
    <p:restoredTop sz="96327"/>
  </p:normalViewPr>
  <p:slideViewPr>
    <p:cSldViewPr snapToGrid="0" snapToObjects="1">
      <p:cViewPr>
        <p:scale>
          <a:sx n="120" d="100"/>
          <a:sy n="120" d="100"/>
        </p:scale>
        <p:origin x="36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270D-9BEC-1F86-C17D-26C8859C5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87E9A-6B7C-8662-51E9-4C9276C39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9FE00-7929-FE85-C828-48D279C6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9E72-ED2B-61E9-A929-AA177871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D4880-1432-72C6-914C-86027C21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6E99-D96F-11BD-719A-EA8D6FD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478AD-434D-7F52-1B07-C2C3FA00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ED4F6-5921-B9FD-0883-95135821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B24E-B921-A2AD-2B39-91CEAA76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C036-74EC-FBD8-A7AA-3F6090C4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F39B8-3AED-505D-48D1-FE6E8E0C8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4D376-1922-0018-5B76-637CDF14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2FC61-E4A3-6B35-AB87-A0540994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9F81-7F70-2DB4-1E45-91175FC5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FD3B2-A2EF-3A56-2D2B-D72F149E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5209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825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716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3278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561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052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52511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9495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576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83D4-3318-E62B-E378-79260E17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4FFA-F6F6-8C2B-ED54-035F58B6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017D-A6F4-EDEB-B21C-4D73CA57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629F-3317-2793-9692-54F88665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D7AA-83FD-8CBF-6900-802442A1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1605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4252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8867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67556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0192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5F6A-8841-499D-5A85-4ED20426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39D79-8727-C2A9-6894-E5293ADC1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F184-7E7C-D576-9DFC-39A7EDCD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560C-9BE7-810C-AA09-E3EA5411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52937-4636-999B-FFB7-1719B382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1180-EF5D-92F4-EDC1-466EE7C1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D4D8-8959-BCB7-0D9D-5B1EFC310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624C5-5D7E-473A-A409-EDF3F5A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3B5ED-3E9D-4D94-4CA1-EB2BBCB4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D1361-2DDA-E232-9AEA-2C405697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8635B-5B74-0BEF-2529-38D7F0C8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3F5C-E39F-1EE9-07F4-257FB019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B2759-035C-3959-8B3E-084119B4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28DF0-58F4-B392-B20C-F020C8C2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10165-154A-B1C3-9E61-417F1B2C7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BBCF1-65A7-841F-1CEF-2C359A96C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DC87C-069D-8777-F22C-B7B3D384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77F7E-10BD-1EF9-466E-14F7DE1F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123E-E0D0-7652-DF24-63EE4832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7014-15D0-2478-54BE-3403DB1C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6FD8A-C533-2ACE-3795-F5261837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A766B-C5DE-600C-FFC6-4969BB3B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BAF6-AB97-82DF-F6A6-48B44211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548D5-04E8-A6EC-974B-4D9DFD5B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2CAE6-FD6D-9DE6-6572-1F447CB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937E-141F-4017-C6D4-3853DFE2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DE8-406B-8353-B7C5-3705BFD1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1BFA-BAFB-9CE3-59BC-9A11BBEC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4CD6A-0B8F-F77F-D9BE-4C0DAF2A9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4F7CB-F591-3FED-4019-1B66DC87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8EFF1-3272-A2CE-89AE-C5631321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568FC-5A54-2A7A-1B72-41FB8339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3AE5-2F40-CB88-E099-05B8D2BD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60FAB-6E45-8F49-C32B-1DBE43300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29439-66A9-791E-8082-6FF4D45DB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A597D-59F3-4D94-CEE0-E1A42861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7EE40-8AC1-836F-7DE7-E4DC589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6E438-3020-8243-CA98-6C23D979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64E84-9CF6-14FC-81E4-7EEE8D85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5021-945A-8823-A965-0C241D5D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767D-B611-9EBE-7507-5FC858A16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6E28-D598-7842-BA1C-67D1A6F07368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F7A7-D14D-AB21-1044-7D4FE2AC8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45B9-F513-31B9-09B7-102BC48C5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FA24-7DB9-8947-A2FF-C4A4417D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56480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4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58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58.png"/><Relationship Id="rId7" Type="http://schemas.openxmlformats.org/officeDocument/2006/relationships/image" Target="../media/image12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DC2-3D73-D137-9018-0BD66725C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7705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Bootstrability</a:t>
            </a:r>
            <a:r>
              <a:rPr lang="en-US" dirty="0"/>
              <a:t>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E3B10-09D5-5518-618C-296213CB0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7380"/>
            <a:ext cx="9144000" cy="1655762"/>
          </a:xfrm>
        </p:spPr>
        <p:txBody>
          <a:bodyPr/>
          <a:lstStyle/>
          <a:p>
            <a:r>
              <a:rPr lang="en-US" dirty="0"/>
              <a:t>Solving (planar) N=4 SYM using </a:t>
            </a:r>
          </a:p>
          <a:p>
            <a:r>
              <a:rPr lang="en-US" dirty="0"/>
              <a:t>integrability + crossing symmetry</a:t>
            </a:r>
            <a:endParaRPr lang="ru-RU" dirty="0"/>
          </a:p>
          <a:p>
            <a:r>
              <a:rPr lang="en-US" sz="1600" dirty="0"/>
              <a:t>Ongoing work with Michelangelo, Andrea, Julius and Nika</a:t>
            </a:r>
          </a:p>
        </p:txBody>
      </p:sp>
      <p:pic>
        <p:nvPicPr>
          <p:cNvPr id="1026" name="Picture 2" descr="ERC logo | erlerlab">
            <a:extLst>
              <a:ext uri="{FF2B5EF4-FFF2-40B4-BE49-F238E27FC236}">
                <a16:creationId xmlns:a16="http://schemas.microsoft.com/office/drawing/2014/main" id="{FE255A39-C5CD-01B4-AB69-2F2D1131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98" y="4728961"/>
            <a:ext cx="2905604" cy="19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DDD62-1F5C-D518-131F-5DFD42CD8C9F}"/>
              </a:ext>
            </a:extLst>
          </p:cNvPr>
          <p:cNvSpPr txBox="1"/>
          <p:nvPr/>
        </p:nvSpPr>
        <p:spPr>
          <a:xfrm>
            <a:off x="5644017" y="6453392"/>
            <a:ext cx="9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EXACTC</a:t>
            </a:r>
          </a:p>
        </p:txBody>
      </p:sp>
    </p:spTree>
    <p:extLst>
      <p:ext uri="{BB962C8B-B14F-4D97-AF65-F5344CB8AC3E}">
        <p14:creationId xmlns:p14="http://schemas.microsoft.com/office/powerpoint/2010/main" val="15538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ounded Rectangle"/>
          <p:cNvSpPr/>
          <p:nvPr/>
        </p:nvSpPr>
        <p:spPr>
          <a:xfrm>
            <a:off x="3638293" y="2273411"/>
            <a:ext cx="5144007" cy="888596"/>
          </a:xfrm>
          <a:prstGeom prst="roundRect">
            <a:avLst>
              <a:gd name="adj" fmla="val 15000"/>
            </a:avLst>
          </a:prstGeom>
          <a:solidFill>
            <a:srgbClr val="4AAABB">
              <a:alpha val="3029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3" name="Equation"/>
              <p:cNvSpPr txBox="1"/>
              <p:nvPr/>
            </p:nvSpPr>
            <p:spPr>
              <a:xfrm>
                <a:off x="3896984" y="2436334"/>
                <a:ext cx="4652236" cy="56380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sSup>
                        <m:sSupPr>
                          <m:ctrlP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sz="33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30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305" dirty="0"/>
              </a:p>
            </p:txBody>
          </p:sp>
        </mc:Choice>
        <mc:Fallback>
          <p:sp>
            <p:nvSpPr>
              <p:cNvPr id="32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84" y="2436334"/>
                <a:ext cx="4652236" cy="563809"/>
              </a:xfrm>
              <a:prstGeom prst="rect">
                <a:avLst/>
              </a:prstGeom>
              <a:blipFill>
                <a:blip r:embed="rId2"/>
                <a:stretch>
                  <a:fillRect l="-1362" r="-2725" b="-2222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4" name="[Liendo Meneghelli Mitev ‘17]"/>
          <p:cNvSpPr txBox="1"/>
          <p:nvPr/>
        </p:nvSpPr>
        <p:spPr>
          <a:xfrm>
            <a:off x="9127382" y="2583072"/>
            <a:ext cx="226023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266" dirty="0"/>
              <a:t>[</a:t>
            </a:r>
            <a:r>
              <a:rPr sz="1266" dirty="0" err="1"/>
              <a:t>Liendo</a:t>
            </a:r>
            <a:r>
              <a:rPr sz="1266" dirty="0"/>
              <a:t> </a:t>
            </a:r>
            <a:r>
              <a:rPr sz="1266" dirty="0" err="1"/>
              <a:t>Meneghelli</a:t>
            </a:r>
            <a:r>
              <a:rPr sz="1266" dirty="0"/>
              <a:t> </a:t>
            </a:r>
            <a:r>
              <a:rPr sz="1266" dirty="0" err="1"/>
              <a:t>Mitev</a:t>
            </a:r>
            <a:r>
              <a:rPr sz="1266" dirty="0"/>
              <a:t> ‘17]</a:t>
            </a:r>
          </a:p>
        </p:txBody>
      </p:sp>
      <p:sp>
        <p:nvSpPr>
          <p:cNvPr id="325" name="Constraints of superconformal symmetry"/>
          <p:cNvSpPr txBox="1">
            <a:spLocks noGrp="1"/>
          </p:cNvSpPr>
          <p:nvPr>
            <p:ph type="title" idx="4294967295"/>
          </p:nvPr>
        </p:nvSpPr>
        <p:spPr>
          <a:xfrm>
            <a:off x="752477" y="-95907"/>
            <a:ext cx="10814432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32993">
              <a:defRPr sz="4560"/>
            </a:lvl1pPr>
          </a:lstStyle>
          <a:p>
            <a:r>
              <a:rPr dirty="0"/>
              <a:t>Constraints of </a:t>
            </a:r>
            <a:r>
              <a:rPr dirty="0" err="1"/>
              <a:t>superconformal</a:t>
            </a:r>
            <a:r>
              <a:rPr dirty="0"/>
              <a:t> symmetry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1656726" y="3103130"/>
            <a:ext cx="8878549" cy="1265018"/>
            <a:chOff x="0" y="229495"/>
            <a:chExt cx="12627269" cy="17991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6" name="Equation"/>
                <p:cNvSpPr txBox="1"/>
                <p:nvPr/>
              </p:nvSpPr>
              <p:spPr>
                <a:xfrm>
                  <a:off x="1092794" y="1241725"/>
                  <a:ext cx="11507379" cy="7869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16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sz="316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16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16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sz="316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64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sz="3164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sz="3164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164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164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sz="316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64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3164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𝐵𝑃𝑆</m:t>
                            </m:r>
                          </m:sub>
                          <m:sup>
                            <m:r>
                              <a:rPr sz="3164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sz="3164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64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sz="3164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64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e>
                              <m:sub>
                                <m:r>
                                  <a:rPr sz="3164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164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sz="316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6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  <m:sSubSup>
                          <m:sSubSupPr>
                            <m:ctrlP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1,1,</m:t>
                            </m:r>
                            <m:r>
                              <m:rPr>
                                <m:sty m:val="p"/>
                              </m:rP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  <m:sup>
                            <m: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64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  <m:r>
                          <a:rPr sz="3164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164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164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164"/>
                </a:p>
              </p:txBody>
            </p:sp>
          </mc:Choice>
          <mc:Fallback>
            <p:sp>
              <p:nvSpPr>
                <p:cNvPr id="32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794" y="1241725"/>
                  <a:ext cx="11507379" cy="786905"/>
                </a:xfrm>
                <a:prstGeom prst="rect">
                  <a:avLst/>
                </a:prstGeom>
                <a:blipFill>
                  <a:blip r:embed="rId3"/>
                  <a:stretch>
                    <a:fillRect l="-1254" r="-1097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7" name="Operator Product Expansion"/>
            <p:cNvSpPr txBox="1"/>
            <p:nvPr/>
          </p:nvSpPr>
          <p:spPr>
            <a:xfrm>
              <a:off x="0" y="554315"/>
              <a:ext cx="12627269" cy="533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800" b="0"/>
              </a:lvl1pPr>
            </a:lstStyle>
            <a:p>
              <a:r>
                <a:rPr sz="1969"/>
                <a:t>Operator Product Expansion</a:t>
              </a:r>
            </a:p>
          </p:txBody>
        </p:sp>
        <p:sp>
          <p:nvSpPr>
            <p:cNvPr id="328" name="Line"/>
            <p:cNvSpPr/>
            <p:nvPr/>
          </p:nvSpPr>
          <p:spPr>
            <a:xfrm flipH="1">
              <a:off x="6313632" y="229495"/>
              <a:ext cx="1397968" cy="10733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grpSp>
        <p:nvGrpSpPr>
          <p:cNvPr id="332" name="Group"/>
          <p:cNvGrpSpPr/>
          <p:nvPr/>
        </p:nvGrpSpPr>
        <p:grpSpPr>
          <a:xfrm>
            <a:off x="6841283" y="1138468"/>
            <a:ext cx="3289784" cy="1285118"/>
            <a:chOff x="0" y="-5063"/>
            <a:chExt cx="4678803" cy="1827721"/>
          </a:xfrm>
        </p:grpSpPr>
        <p:sp>
          <p:nvSpPr>
            <p:cNvPr id="330" name="Known differential operator"/>
            <p:cNvSpPr txBox="1"/>
            <p:nvPr/>
          </p:nvSpPr>
          <p:spPr>
            <a:xfrm>
              <a:off x="0" y="-5063"/>
              <a:ext cx="4678803" cy="533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800" b="0"/>
              </a:lvl1pPr>
            </a:lstStyle>
            <a:p>
              <a:r>
                <a:rPr sz="1969"/>
                <a:t>Known differential operator</a:t>
              </a:r>
            </a:p>
          </p:txBody>
        </p:sp>
        <p:sp>
          <p:nvSpPr>
            <p:cNvPr id="331" name="Line"/>
            <p:cNvSpPr/>
            <p:nvPr/>
          </p:nvSpPr>
          <p:spPr>
            <a:xfrm flipV="1">
              <a:off x="144394" y="478199"/>
              <a:ext cx="1592109" cy="1344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190393" y="655425"/>
            <a:ext cx="8950260" cy="1745384"/>
            <a:chOff x="1045486" y="-6813"/>
            <a:chExt cx="12729261" cy="24823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3" name="Equation"/>
                <p:cNvSpPr txBox="1"/>
                <p:nvPr/>
              </p:nvSpPr>
              <p:spPr>
                <a:xfrm>
                  <a:off x="4246464" y="512514"/>
                  <a:ext cx="4626406" cy="9197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898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sz="1898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=1+</m:t>
                        </m:r>
                        <m:sSubSup>
                          <m:sSubSupPr>
                            <m:ctrlP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𝐵𝑃𝑆</m:t>
                            </m:r>
                          </m:sub>
                          <m:sup>
                            <m: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sz="1898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circle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circle</m:t>
                                </m:r>
                              </m:sub>
                              <m:sup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num>
                          <m:den>
                            <m:r>
                              <a:rPr sz="1898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circle</m:t>
                                </m:r>
                              </m:sub>
                              <m:sup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1898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1898"/>
                </a:p>
              </p:txBody>
            </p:sp>
          </mc:Choice>
          <mc:Fallback>
            <p:sp>
              <p:nvSpPr>
                <p:cNvPr id="33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464" y="512514"/>
                  <a:ext cx="4626406" cy="919773"/>
                </a:xfrm>
                <a:prstGeom prst="rect">
                  <a:avLst/>
                </a:prstGeom>
                <a:blipFill>
                  <a:blip r:embed="rId4"/>
                  <a:stretch>
                    <a:fillRect l="-1167" b="-115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4" name="Studying the related topological sector"/>
            <p:cNvSpPr txBox="1"/>
            <p:nvPr/>
          </p:nvSpPr>
          <p:spPr>
            <a:xfrm>
              <a:off x="1045486" y="-6813"/>
              <a:ext cx="12627268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500" b="0"/>
              </a:lvl1pPr>
            </a:lstStyle>
            <a:p>
              <a:r>
                <a:rPr sz="1758" dirty="0"/>
                <a:t>Studying the related topological sector</a:t>
              </a:r>
            </a:p>
          </p:txBody>
        </p:sp>
        <p:sp>
          <p:nvSpPr>
            <p:cNvPr id="335" name="reproduced by integrability"/>
            <p:cNvSpPr txBox="1"/>
            <p:nvPr/>
          </p:nvSpPr>
          <p:spPr>
            <a:xfrm>
              <a:off x="1147479" y="1363293"/>
              <a:ext cx="12627268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500" b="0"/>
              </a:lvl1pPr>
            </a:lstStyle>
            <a:p>
              <a:r>
                <a:rPr sz="1758" dirty="0"/>
                <a:t>reproduced by integrability </a:t>
              </a:r>
            </a:p>
          </p:txBody>
        </p:sp>
        <p:sp>
          <p:nvSpPr>
            <p:cNvPr id="336" name="[Cavaglià, Gromov, Julius, MP ’22]"/>
            <p:cNvSpPr txBox="1"/>
            <p:nvPr/>
          </p:nvSpPr>
          <p:spPr>
            <a:xfrm>
              <a:off x="4501407" y="1726265"/>
              <a:ext cx="3731346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[Cavaglià, Gromov, Julius, </a:t>
              </a:r>
              <a:r>
                <a:rPr sz="1266" b="1"/>
                <a:t>MP</a:t>
              </a:r>
              <a:r>
                <a:rPr sz="1266"/>
                <a:t> ’22]</a:t>
              </a:r>
            </a:p>
          </p:txBody>
        </p:sp>
        <p:sp>
          <p:nvSpPr>
            <p:cNvPr id="337" name="Line"/>
            <p:cNvSpPr/>
            <p:nvPr/>
          </p:nvSpPr>
          <p:spPr>
            <a:xfrm flipH="1" flipV="1">
              <a:off x="8460667" y="1285095"/>
              <a:ext cx="436617" cy="11904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grpSp>
        <p:nvGrpSpPr>
          <p:cNvPr id="348" name="Group"/>
          <p:cNvGrpSpPr/>
          <p:nvPr/>
        </p:nvGrpSpPr>
        <p:grpSpPr>
          <a:xfrm>
            <a:off x="573185" y="4442272"/>
            <a:ext cx="11333036" cy="2261654"/>
            <a:chOff x="-1504471" y="112299"/>
            <a:chExt cx="16118095" cy="3216573"/>
          </a:xfrm>
        </p:grpSpPr>
        <p:sp>
          <p:nvSpPr>
            <p:cNvPr id="339" name="Line"/>
            <p:cNvSpPr/>
            <p:nvPr/>
          </p:nvSpPr>
          <p:spPr>
            <a:xfrm flipH="1" flipV="1">
              <a:off x="11016982" y="126399"/>
              <a:ext cx="173237" cy="181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0" name="singlets of  ,…"/>
                <p:cNvSpPr txBox="1"/>
                <p:nvPr/>
              </p:nvSpPr>
              <p:spPr>
                <a:xfrm>
                  <a:off x="10595138" y="1947642"/>
                  <a:ext cx="4018486" cy="815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>
                    <a:defRPr b="0"/>
                  </a:pPr>
                  <a:r>
                    <a:rPr sz="1266" b="1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rPr>
                    <a:t>singlets</a:t>
                  </a:r>
                  <a:r>
                    <a:rPr sz="1266" b="1"/>
                    <a:t> </a:t>
                  </a:r>
                  <a:r>
                    <a:rPr sz="1266"/>
                    <a:t>of</a:t>
                  </a:r>
                  <a:r>
                    <a:rPr sz="1266" b="1"/>
                    <a:t> </a:t>
                  </a:r>
                  <a14:m>
                    <m:oMath xmlns:m="http://schemas.openxmlformats.org/officeDocument/2006/math"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(5)×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a14:m>
                  <a:r>
                    <a:rPr sz="1266"/>
                    <a:t>,</a:t>
                  </a:r>
                </a:p>
                <a:p>
                  <a:r>
                    <a:rPr sz="1266"/>
                    <a:t>nontrivial dimensions</a:t>
                  </a:r>
                </a:p>
              </p:txBody>
            </p:sp>
          </mc:Choice>
          <mc:Fallback>
            <p:sp>
              <p:nvSpPr>
                <p:cNvPr id="340" name="singlets of  ,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5138" y="1947642"/>
                  <a:ext cx="4018486" cy="815815"/>
                </a:xfrm>
                <a:prstGeom prst="rect">
                  <a:avLst/>
                </a:prstGeom>
                <a:blipFill>
                  <a:blip r:embed="rId5"/>
                  <a:stretch>
                    <a:fillRect l="-2691" b="-1087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1" name="Equation"/>
                <p:cNvSpPr txBox="1"/>
                <p:nvPr/>
              </p:nvSpPr>
              <p:spPr>
                <a:xfrm>
                  <a:off x="-1314691" y="1074748"/>
                  <a:ext cx="1616123" cy="4462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039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039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sz="2039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sz="2039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2039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2039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sz="2039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sz="2039">
                    <a:solidFill>
                      <a:srgbClr val="5C5C5C"/>
                    </a:solidFill>
                  </a:endParaRPr>
                </a:p>
              </p:txBody>
            </p:sp>
          </mc:Choice>
          <mc:Fallback>
            <p:sp>
              <p:nvSpPr>
                <p:cNvPr id="3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14691" y="1074748"/>
                  <a:ext cx="1616123" cy="446299"/>
                </a:xfrm>
                <a:prstGeom prst="rect">
                  <a:avLst/>
                </a:prstGeom>
                <a:blipFill>
                  <a:blip r:embed="rId6"/>
                  <a:stretch>
                    <a:fillRect l="-6667" r="-4444" b="-36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2" name="Equation"/>
                <p:cNvSpPr txBox="1"/>
                <p:nvPr/>
              </p:nvSpPr>
              <p:spPr>
                <a:xfrm>
                  <a:off x="-1384889" y="1720203"/>
                  <a:ext cx="4842806" cy="4847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ar-AE" sz="2039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e>
                              <m:sub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ar-AE" sz="2039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39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ar-AE" sz="2039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ar-AE" sz="2039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ar-AE" sz="2039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(1,2,4;</m:t>
                            </m:r>
                            <m: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ar-AE" sz="2039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sz="2039" dirty="0">
                    <a:solidFill>
                      <a:srgbClr val="5C5C5C"/>
                    </a:solidFill>
                  </a:endParaRPr>
                </a:p>
              </p:txBody>
            </p:sp>
          </mc:Choice>
          <mc:Fallback>
            <p:sp>
              <p:nvSpPr>
                <p:cNvPr id="3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84889" y="1720203"/>
                  <a:ext cx="4842806" cy="484783"/>
                </a:xfrm>
                <a:prstGeom prst="rect">
                  <a:avLst/>
                </a:prstGeom>
                <a:blipFill>
                  <a:blip r:embed="rId7"/>
                  <a:stretch>
                    <a:fillRect l="-1859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3" name="Equation"/>
                <p:cNvSpPr txBox="1"/>
                <p:nvPr/>
              </p:nvSpPr>
              <p:spPr>
                <a:xfrm>
                  <a:off x="-1307301" y="2493088"/>
                  <a:ext cx="8078704" cy="8357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ar-AE" sz="203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  <m:r>
                          <a:rPr lang="ar-AE" sz="203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3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ar-AE" sz="203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l-GR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ar-AE" sz="2039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ar-AE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m:rPr>
                                <m:sty m:val="p"/>
                              </m:rP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+2,2(</m:t>
                            </m:r>
                            <m:r>
                              <m:rPr>
                                <m:sty m:val="p"/>
                              </m:rP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+2);</m:t>
                            </m:r>
                            <m: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l-GR" sz="203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sz="2039" dirty="0">
                    <a:solidFill>
                      <a:srgbClr val="5C5C5C"/>
                    </a:solidFill>
                  </a:endParaRPr>
                </a:p>
              </p:txBody>
            </p:sp>
          </mc:Choice>
          <mc:Fallback>
            <p:sp>
              <p:nvSpPr>
                <p:cNvPr id="34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07301" y="2493088"/>
                  <a:ext cx="8078704" cy="835784"/>
                </a:xfrm>
                <a:prstGeom prst="rect">
                  <a:avLst/>
                </a:prstGeom>
                <a:blipFill>
                  <a:blip r:embed="rId8"/>
                  <a:stretch>
                    <a:fillRect l="-1116" b="-1276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Superconformal blocks"/>
            <p:cNvSpPr txBox="1"/>
            <p:nvPr/>
          </p:nvSpPr>
          <p:spPr>
            <a:xfrm>
              <a:off x="252007" y="112299"/>
              <a:ext cx="3875314" cy="964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800" b="0"/>
              </a:lvl1pPr>
            </a:lstStyle>
            <a:p>
              <a:r>
                <a:rPr sz="1969"/>
                <a:t>Superconformal blocks</a:t>
              </a:r>
            </a:p>
          </p:txBody>
        </p:sp>
        <p:sp>
          <p:nvSpPr>
            <p:cNvPr id="345" name="Rounded Rectangle"/>
            <p:cNvSpPr/>
            <p:nvPr/>
          </p:nvSpPr>
          <p:spPr>
            <a:xfrm>
              <a:off x="-1504471" y="146791"/>
              <a:ext cx="8325671" cy="3164878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 advAuto="0"/>
      <p:bldP spid="332" grpId="0" animBg="1" advAuto="0"/>
      <p:bldP spid="338" grpId="0" animBg="1" advAuto="0"/>
      <p:bldP spid="34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onstraints of conformal bootstrap"/>
          <p:cNvSpPr txBox="1">
            <a:spLocks noGrp="1"/>
          </p:cNvSpPr>
          <p:nvPr>
            <p:ph type="title" idx="4294967295"/>
          </p:nvPr>
        </p:nvSpPr>
        <p:spPr>
          <a:xfrm>
            <a:off x="849025" y="83385"/>
            <a:ext cx="1110989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85572">
              <a:defRPr sz="5280"/>
            </a:lvl1pPr>
          </a:lstStyle>
          <a:p>
            <a:r>
              <a:rPr dirty="0"/>
              <a:t>Constraints of conformal </a:t>
            </a:r>
            <a:r>
              <a:rPr lang="en-US" dirty="0"/>
              <a:t>symmetry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1" name="Equation"/>
              <p:cNvSpPr txBox="1"/>
              <p:nvPr/>
            </p:nvSpPr>
            <p:spPr>
              <a:xfrm>
                <a:off x="3746504" y="2063716"/>
                <a:ext cx="5242589" cy="3679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)≡(1−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sSup>
                        <m:sSupPr>
                          <m:ctrl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sz="2391"/>
              </a:p>
            </p:txBody>
          </p:sp>
        </mc:Choice>
        <mc:Fallback>
          <p:sp>
            <p:nvSpPr>
              <p:cNvPr id="35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4" y="2063716"/>
                <a:ext cx="5242589" cy="367921"/>
              </a:xfrm>
              <a:prstGeom prst="rect">
                <a:avLst/>
              </a:prstGeom>
              <a:blipFill>
                <a:blip r:embed="rId2"/>
                <a:stretch>
                  <a:fillRect l="-1453" r="-726" b="-333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2" name="The reduced correlator   still obeys to the crossing equation"/>
              <p:cNvSpPr txBox="1"/>
              <p:nvPr/>
            </p:nvSpPr>
            <p:spPr>
              <a:xfrm>
                <a:off x="1656726" y="1403459"/>
                <a:ext cx="8878549" cy="3999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l">
                  <a:defRPr sz="2800" b="0"/>
                </a:pPr>
                <a:r>
                  <a:rPr sz="1969"/>
                  <a:t>The reduced correlator </a:t>
                </a:r>
                <a14:m>
                  <m:oMath xmlns:m="http://schemas.openxmlformats.org/officeDocument/2006/math">
                    <m:r>
                      <a:rPr sz="218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sz="218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8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sz="218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969"/>
                  <a:t> still obeys to the crossing equation</a:t>
                </a:r>
              </a:p>
            </p:txBody>
          </p:sp>
        </mc:Choice>
        <mc:Fallback>
          <p:sp>
            <p:nvSpPr>
              <p:cNvPr id="352" name="The reduced correlator   still obeys to the crossing 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26" y="1403459"/>
                <a:ext cx="8878549" cy="399918"/>
              </a:xfrm>
              <a:prstGeom prst="rect">
                <a:avLst/>
              </a:prstGeom>
              <a:blipFill>
                <a:blip r:embed="rId3"/>
                <a:stretch>
                  <a:fillRect l="-1429" t="-3030" b="-2424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7" name="Group"/>
          <p:cNvGrpSpPr/>
          <p:nvPr/>
        </p:nvGrpSpPr>
        <p:grpSpPr>
          <a:xfrm>
            <a:off x="1656726" y="2602808"/>
            <a:ext cx="8878550" cy="2470413"/>
            <a:chOff x="0" y="-5064"/>
            <a:chExt cx="12627270" cy="35134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3" name="Equation"/>
                <p:cNvSpPr txBox="1"/>
                <p:nvPr/>
              </p:nvSpPr>
              <p:spPr>
                <a:xfrm>
                  <a:off x="2308899" y="2772939"/>
                  <a:ext cx="3401500" cy="7354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sz="3094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94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e>
                              <m:sub>
                                <m:r>
                                  <a:rPr sz="3094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094"/>
                </a:p>
              </p:txBody>
            </p:sp>
          </mc:Choice>
          <mc:Fallback>
            <p:sp>
              <p:nvSpPr>
                <p:cNvPr id="35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8899" y="2772939"/>
                  <a:ext cx="3401500" cy="735472"/>
                </a:xfrm>
                <a:prstGeom prst="rect">
                  <a:avLst/>
                </a:prstGeom>
                <a:blipFill>
                  <a:blip r:embed="rId4"/>
                  <a:stretch>
                    <a:fillRect l="-1587" r="-5291" b="-261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6" name="Group"/>
            <p:cNvGrpSpPr/>
            <p:nvPr/>
          </p:nvGrpSpPr>
          <p:grpSpPr>
            <a:xfrm>
              <a:off x="0" y="-5064"/>
              <a:ext cx="12627270" cy="2588588"/>
              <a:chOff x="0" y="-5064"/>
              <a:chExt cx="12627269" cy="258858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4" name="Equation"/>
                  <p:cNvSpPr txBox="1"/>
                  <p:nvPr/>
                </p:nvSpPr>
                <p:spPr>
                  <a:xfrm>
                    <a:off x="1433911" y="1023575"/>
                    <a:ext cx="9730389" cy="155994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642915"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sz="2812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limLow>
                                <m:limLowPr>
                                  <m:ctrlPr>
                                    <a:rPr sz="2812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sSub>
                                    <m:sSubPr>
                                      <m:ctrlPr>
                                        <a:rPr sz="2812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12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sz="2812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r>
                                    <a:rPr sz="2812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sz="2812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sz="2812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sSubSup>
                                    <m:sSubSupPr>
                                      <m:ctrlPr>
                                        <a:rPr sz="2812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sz="2812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sz="2812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𝐵𝑃𝑆</m:t>
                                      </m:r>
                                    </m:sub>
                                    <m:sup>
                                      <m:r>
                                        <a:rPr sz="2812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sz="2812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12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sz="2812" i="1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2812" i="1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ℬ</m:t>
                                          </m:r>
                                        </m:e>
                                        <m:sub>
                                          <m:r>
                                            <a:rPr sz="2812" i="1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sz="2812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lim>
                                  <m:r>
                                    <a:rPr sz="2812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⏟</m:t>
                                  </m:r>
                                </m:lim>
                              </m:limLow>
                            </m:e>
                            <m:lim>
                              <m:r>
                                <m:rPr>
                                  <m:nor/>
                                </m:rPr>
                                <a:rPr sz="281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explicit</m:t>
                              </m:r>
                              <m:r>
                                <m:rPr>
                                  <m:nor/>
                                </m:rPr>
                                <a:rPr sz="281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1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function</m:t>
                              </m:r>
                            </m:lim>
                          </m:limLow>
                          <m:r>
                            <a:rPr sz="281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sz="281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1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1,1,</m:t>
                              </m:r>
                              <m:r>
                                <m:rPr>
                                  <m:sty m:val="p"/>
                                </m:rP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  <m:sup>
                              <m: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2812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sz="281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81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sz="281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)=0</m:t>
                          </m:r>
                        </m:oMath>
                      </m:oMathPara>
                    </a14:m>
                    <a:endParaRPr sz="2812"/>
                  </a:p>
                </p:txBody>
              </p:sp>
            </mc:Choice>
            <mc:Fallback>
              <p:sp>
                <p:nvSpPr>
                  <p:cNvPr id="354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3911" y="1023575"/>
                    <a:ext cx="9730389" cy="15599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" r="-556" b="-1494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5" name="and rewriting it in terms of the OPE expansion we obtain"/>
              <p:cNvSpPr txBox="1"/>
              <p:nvPr/>
            </p:nvSpPr>
            <p:spPr>
              <a:xfrm>
                <a:off x="0" y="-5064"/>
                <a:ext cx="12627269" cy="533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 algn="l">
                  <a:defRPr sz="2800" b="0"/>
                </a:lvl1pPr>
              </a:lstStyle>
              <a:p>
                <a:r>
                  <a:rPr sz="1969"/>
                  <a:t>and rewriting it in terms of the OPE expansion we obtain</a:t>
                </a:r>
              </a:p>
            </p:txBody>
          </p:sp>
        </p:grpSp>
      </p:grpSp>
      <p:sp>
        <p:nvSpPr>
          <p:cNvPr id="358" name="Rectangle"/>
          <p:cNvSpPr/>
          <p:nvPr/>
        </p:nvSpPr>
        <p:spPr>
          <a:xfrm>
            <a:off x="2506374" y="3953523"/>
            <a:ext cx="3645447" cy="1394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" name="Existing results">
            <a:extLst>
              <a:ext uri="{FF2B5EF4-FFF2-40B4-BE49-F238E27FC236}">
                <a16:creationId xmlns:a16="http://schemas.microsoft.com/office/drawing/2014/main" id="{9AC49E81-41CB-C3DD-681A-C7BE0144119B}"/>
              </a:ext>
            </a:extLst>
          </p:cNvPr>
          <p:cNvSpPr txBox="1"/>
          <p:nvPr/>
        </p:nvSpPr>
        <p:spPr>
          <a:xfrm>
            <a:off x="1656726" y="5481477"/>
            <a:ext cx="8878549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 algn="l">
              <a:defRPr sz="2800" b="0"/>
            </a:lvl1pPr>
          </a:lstStyle>
          <a:p>
            <a:r>
              <a:rPr sz="1969" dirty="0"/>
              <a:t>Existing results</a:t>
            </a:r>
          </a:p>
        </p:txBody>
      </p:sp>
      <p:sp>
        <p:nvSpPr>
          <p:cNvPr id="3" name="Numerical bootstrap…">
            <a:extLst>
              <a:ext uri="{FF2B5EF4-FFF2-40B4-BE49-F238E27FC236}">
                <a16:creationId xmlns:a16="http://schemas.microsoft.com/office/drawing/2014/main" id="{28D6BD34-7D50-E827-8277-989E63809CB9}"/>
              </a:ext>
            </a:extLst>
          </p:cNvPr>
          <p:cNvSpPr txBox="1"/>
          <p:nvPr/>
        </p:nvSpPr>
        <p:spPr>
          <a:xfrm>
            <a:off x="3643686" y="5569454"/>
            <a:ext cx="5687359" cy="461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spAutoFit/>
          </a:bodyPr>
          <a:lstStyle/>
          <a:p>
            <a:pPr marL="234396" indent="-234396">
              <a:buSzPct val="145000"/>
              <a:buChar char="•"/>
              <a:defRPr b="0"/>
            </a:pPr>
            <a:r>
              <a:rPr sz="1266"/>
              <a:t>Numerical bootstrap</a:t>
            </a:r>
          </a:p>
          <a:p>
            <a:pPr marL="234396" indent="-234396">
              <a:buSzPct val="145000"/>
              <a:buChar char="•"/>
              <a:defRPr b="0"/>
            </a:pPr>
            <a:r>
              <a:rPr sz="1266"/>
              <a:t>Functional bootstrap at strong coupling</a:t>
            </a:r>
          </a:p>
        </p:txBody>
      </p:sp>
      <p:sp>
        <p:nvSpPr>
          <p:cNvPr id="4" name="[Meneghelli Ferrero ’21]">
            <a:extLst>
              <a:ext uri="{FF2B5EF4-FFF2-40B4-BE49-F238E27FC236}">
                <a16:creationId xmlns:a16="http://schemas.microsoft.com/office/drawing/2014/main" id="{0529EAA3-464D-99BD-CCDE-130568FDC93C}"/>
              </a:ext>
            </a:extLst>
          </p:cNvPr>
          <p:cNvSpPr txBox="1"/>
          <p:nvPr/>
        </p:nvSpPr>
        <p:spPr>
          <a:xfrm>
            <a:off x="7828974" y="5808978"/>
            <a:ext cx="1832746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266"/>
              <a:t>[Meneghelli Ferrero ’21]</a:t>
            </a:r>
          </a:p>
        </p:txBody>
      </p:sp>
      <p:sp>
        <p:nvSpPr>
          <p:cNvPr id="5" name="[Liendo, Meneghelli, Mitev ’17]">
            <a:extLst>
              <a:ext uri="{FF2B5EF4-FFF2-40B4-BE49-F238E27FC236}">
                <a16:creationId xmlns:a16="http://schemas.microsoft.com/office/drawing/2014/main" id="{9C857FFB-89D1-F213-B00B-7E0B0233337B}"/>
              </a:ext>
            </a:extLst>
          </p:cNvPr>
          <p:cNvSpPr txBox="1"/>
          <p:nvPr/>
        </p:nvSpPr>
        <p:spPr>
          <a:xfrm>
            <a:off x="6022322" y="5535595"/>
            <a:ext cx="2350003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266"/>
              <a:t>[Liendo, Meneghelli, Mitev ’17]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Integrability for the spectrum"/>
          <p:cNvSpPr txBox="1">
            <a:spLocks noGrp="1"/>
          </p:cNvSpPr>
          <p:nvPr>
            <p:ph type="title"/>
          </p:nvPr>
        </p:nvSpPr>
        <p:spPr>
          <a:xfrm>
            <a:off x="2193727" y="2900662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6480"/>
            </a:lvl1pPr>
          </a:lstStyle>
          <a:p>
            <a:r>
              <a:t>Integrability for the spectrum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Oval"/>
          <p:cNvSpPr/>
          <p:nvPr/>
        </p:nvSpPr>
        <p:spPr>
          <a:xfrm>
            <a:off x="6156447" y="2640984"/>
            <a:ext cx="430094" cy="38153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99" name="Screenshot 2021-10-18 at 19.22.07.png" descr="Screenshot 2021-10-18 at 19.22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14" y="2416519"/>
            <a:ext cx="3107532" cy="830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Screenshot 2021-10-18 at 19.22.22.png" descr="Screenshot 2021-10-18 at 19.22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77" y="2464548"/>
            <a:ext cx="3732610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Screenshot 2021-10-18 at 19.22.31.png" descr="Screenshot 2021-10-18 at 19.22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527" y="2733523"/>
            <a:ext cx="187524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Screenshot 2021-10-18 at 19.22.31.png" descr="Screenshot 2021-10-18 at 19.22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617" y="2733523"/>
            <a:ext cx="187524" cy="196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8" name="Group"/>
          <p:cNvGrpSpPr/>
          <p:nvPr/>
        </p:nvGrpSpPr>
        <p:grpSpPr>
          <a:xfrm>
            <a:off x="1422764" y="3321133"/>
            <a:ext cx="10681342" cy="3183206"/>
            <a:chOff x="0" y="0"/>
            <a:chExt cx="15191241" cy="4527224"/>
          </a:xfrm>
        </p:grpSpPr>
        <p:pic>
          <p:nvPicPr>
            <p:cNvPr id="503" name="Screenshot 2021-10-18 at 19.33.40.png" descr="Screenshot 2021-10-18 at 19.33.4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210618" cy="4527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Weak coupling"/>
            <p:cNvSpPr txBox="1"/>
            <p:nvPr/>
          </p:nvSpPr>
          <p:spPr>
            <a:xfrm>
              <a:off x="2136290" y="133402"/>
              <a:ext cx="10363690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u="sng"/>
              </a:pPr>
              <a:r>
                <a:rPr sz="1266"/>
                <a:t>Weak coupling   </a:t>
              </a:r>
            </a:p>
          </p:txBody>
        </p:sp>
        <p:sp>
          <p:nvSpPr>
            <p:cNvPr id="505" name="For “orthogonal” insertions: [Correa, Maldacena, Sever ’12] [Drukker ’12]"/>
            <p:cNvSpPr txBox="1"/>
            <p:nvPr/>
          </p:nvSpPr>
          <p:spPr>
            <a:xfrm>
              <a:off x="2280510" y="643360"/>
              <a:ext cx="10075249" cy="456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 i="1"/>
              </a:pPr>
              <a:r>
                <a:rPr sz="1617"/>
                <a:t>For “orthogonal” insertions: </a:t>
              </a: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[Correa, Maldacena, Sever ’12] [Drukker ’12]</a:t>
              </a:r>
            </a:p>
          </p:txBody>
        </p:sp>
        <p:sp>
          <p:nvSpPr>
            <p:cNvPr id="506" name="For “parallel” insertions: [Correa, Leoni, Luque ’18] (1-loop, one sector)"/>
            <p:cNvSpPr txBox="1"/>
            <p:nvPr/>
          </p:nvSpPr>
          <p:spPr>
            <a:xfrm>
              <a:off x="2280510" y="1486914"/>
              <a:ext cx="10075249" cy="456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 i="1"/>
              </a:pPr>
              <a:r>
                <a:rPr sz="1617"/>
                <a:t>For “parallel” insertions: </a:t>
              </a: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[Correa, Leoni, Luque ’18]</a:t>
              </a:r>
              <a:r>
                <a:rPr sz="1617"/>
                <a:t> (1-loop, one sector)</a:t>
              </a:r>
            </a:p>
          </p:txBody>
        </p:sp>
        <p:sp>
          <p:nvSpPr>
            <p:cNvPr id="507" name="[Bonini, Griguolo, MP, Seminara ’15] (wrapping terms)"/>
            <p:cNvSpPr txBox="1"/>
            <p:nvPr/>
          </p:nvSpPr>
          <p:spPr>
            <a:xfrm>
              <a:off x="5936432" y="997932"/>
              <a:ext cx="9254809" cy="456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 i="1"/>
              </a:pP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[Bonini, Griguolo, </a:t>
              </a:r>
              <a:r>
                <a:rPr sz="1617" b="1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MP</a:t>
              </a: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, Seminara ’15] </a:t>
              </a:r>
              <a:r>
                <a:rPr sz="1617"/>
                <a:t>(wrapping terms)</a:t>
              </a:r>
            </a:p>
          </p:txBody>
        </p:sp>
      </p:grpSp>
      <p:pic>
        <p:nvPicPr>
          <p:cNvPr id="509" name="cusp2.pdf" descr="cusp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404" y="689487"/>
            <a:ext cx="4405192" cy="1857952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Integrability for the cusped Wilson line"/>
          <p:cNvSpPr txBox="1">
            <a:spLocks noGrp="1"/>
          </p:cNvSpPr>
          <p:nvPr>
            <p:ph type="title" idx="4294967295"/>
          </p:nvPr>
        </p:nvSpPr>
        <p:spPr>
          <a:xfrm>
            <a:off x="1171750" y="-95907"/>
            <a:ext cx="1019549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6362">
              <a:defRPr sz="4880"/>
            </a:lvl1pPr>
          </a:lstStyle>
          <a:p>
            <a:r>
              <a:rPr dirty="0"/>
              <a:t>Integrability for the cusped Wilson line</a:t>
            </a:r>
          </a:p>
        </p:txBody>
      </p:sp>
      <p:sp>
        <p:nvSpPr>
          <p:cNvPr id="511" name="Oval"/>
          <p:cNvSpPr/>
          <p:nvPr/>
        </p:nvSpPr>
        <p:spPr>
          <a:xfrm>
            <a:off x="6356033" y="2081576"/>
            <a:ext cx="430094" cy="38153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" name="Equation"/>
              <p:cNvSpPr txBox="1"/>
              <p:nvPr/>
            </p:nvSpPr>
            <p:spPr>
              <a:xfrm>
                <a:off x="6479483" y="2199515"/>
                <a:ext cx="246799" cy="2163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406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sz="1406"/>
              </a:p>
            </p:txBody>
          </p:sp>
        </mc:Choice>
        <mc:Fallback>
          <p:sp>
            <p:nvSpPr>
              <p:cNvPr id="5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83" y="2199515"/>
                <a:ext cx="246799" cy="216341"/>
              </a:xfrm>
              <a:prstGeom prst="rect">
                <a:avLst/>
              </a:prstGeom>
              <a:blipFill>
                <a:blip r:embed="rId7"/>
                <a:stretch>
                  <a:fillRect l="-15000" b="-1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Rectangle"/>
          <p:cNvSpPr/>
          <p:nvPr/>
        </p:nvSpPr>
        <p:spPr>
          <a:xfrm>
            <a:off x="6245705" y="2464374"/>
            <a:ext cx="483733" cy="59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14" name="Rectangle"/>
          <p:cNvSpPr/>
          <p:nvPr/>
        </p:nvSpPr>
        <p:spPr>
          <a:xfrm>
            <a:off x="6442158" y="2455445"/>
            <a:ext cx="72985" cy="572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5" name="Equation"/>
              <p:cNvSpPr txBox="1"/>
              <p:nvPr/>
            </p:nvSpPr>
            <p:spPr>
              <a:xfrm>
                <a:off x="6291960" y="2762085"/>
                <a:ext cx="246799" cy="2163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406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sz="1406"/>
              </a:p>
            </p:txBody>
          </p:sp>
        </mc:Choice>
        <mc:Fallback>
          <p:sp>
            <p:nvSpPr>
              <p:cNvPr id="51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60" y="2762085"/>
                <a:ext cx="246799" cy="216341"/>
              </a:xfrm>
              <a:prstGeom prst="rect">
                <a:avLst/>
              </a:prstGeom>
              <a:blipFill>
                <a:blip r:embed="rId8"/>
                <a:stretch>
                  <a:fillRect l="-14286" b="-1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1" name="Group"/>
          <p:cNvGrpSpPr/>
          <p:nvPr/>
        </p:nvGrpSpPr>
        <p:grpSpPr>
          <a:xfrm>
            <a:off x="2924844" y="5039324"/>
            <a:ext cx="7659560" cy="1636822"/>
            <a:chOff x="0" y="40864"/>
            <a:chExt cx="10893595" cy="2327924"/>
          </a:xfrm>
        </p:grpSpPr>
        <p:sp>
          <p:nvSpPr>
            <p:cNvPr id="516" name="Group"/>
            <p:cNvSpPr txBox="1"/>
            <p:nvPr/>
          </p:nvSpPr>
          <p:spPr>
            <a:xfrm>
              <a:off x="3791485" y="984749"/>
              <a:ext cx="6975857" cy="43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>
                <a:defRPr sz="22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547"/>
                <a:t>[Gromov,Levkovich-Maslyuk’15]                          </a:t>
              </a:r>
              <a:r>
                <a:rPr sz="1547">
                  <a:solidFill>
                    <a:srgbClr val="000000"/>
                  </a:solidFill>
                </a:rPr>
                <a:t>(QSC)</a:t>
              </a:r>
            </a:p>
          </p:txBody>
        </p:sp>
        <p:sp>
          <p:nvSpPr>
            <p:cNvPr id="517" name="Non-perturbative"/>
            <p:cNvSpPr txBox="1"/>
            <p:nvPr/>
          </p:nvSpPr>
          <p:spPr>
            <a:xfrm>
              <a:off x="0" y="40864"/>
              <a:ext cx="10363689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b="0" u="sng"/>
              </a:lvl1pPr>
            </a:lstStyle>
            <a:p>
              <a:pPr>
                <a:defRPr b="1"/>
              </a:pPr>
              <a:r>
                <a:rPr sz="1266"/>
                <a:t>Non-perturbative</a:t>
              </a:r>
            </a:p>
          </p:txBody>
        </p:sp>
        <p:sp>
          <p:nvSpPr>
            <p:cNvPr id="518" name="For “orthogonal” insertions: [Correa Maldacena Sever ’12] [Drukker ’12]     (TBA)"/>
            <p:cNvSpPr txBox="1"/>
            <p:nvPr/>
          </p:nvSpPr>
          <p:spPr>
            <a:xfrm>
              <a:off x="144220" y="436495"/>
              <a:ext cx="10647125" cy="810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 i="1"/>
              </a:pPr>
              <a:r>
                <a:rPr sz="1617"/>
                <a:t>For “orthogonal” insertions: </a:t>
              </a: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[Correa Maldacena Sever ’12] [Drukker ’12]     </a:t>
              </a:r>
              <a:r>
                <a:rPr sz="1617"/>
                <a:t>(TBA)</a:t>
              </a:r>
            </a:p>
          </p:txBody>
        </p:sp>
        <p:sp>
          <p:nvSpPr>
            <p:cNvPr id="519" name="For “parallel” insertions: [Cavaglià, Gromov, Levkovich-Maslyuk ’15]        (ladder)"/>
            <p:cNvSpPr txBox="1"/>
            <p:nvPr/>
          </p:nvSpPr>
          <p:spPr>
            <a:xfrm>
              <a:off x="144220" y="1357978"/>
              <a:ext cx="10647125" cy="810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 i="1"/>
              </a:pPr>
              <a:r>
                <a:rPr sz="1617"/>
                <a:t>For “parallel” insertions: </a:t>
              </a:r>
              <a:r>
                <a:rPr sz="1617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[Cavaglià, Gromov, Levkovich-Maslyuk ’15]        </a:t>
              </a:r>
              <a:r>
                <a:rPr sz="1617"/>
                <a:t>(ladder)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0" name="Group"/>
                <p:cNvSpPr txBox="1"/>
                <p:nvPr/>
              </p:nvSpPr>
              <p:spPr>
                <a:xfrm>
                  <a:off x="3318372" y="1932110"/>
                  <a:ext cx="7575223" cy="4366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l">
                    <a:defRPr sz="2200" b="0">
                      <a:solidFill>
                        <a:schemeClr val="accent3">
                          <a:hueOff val="914337"/>
                          <a:satOff val="31515"/>
                          <a:lumOff val="-30790"/>
                        </a:schemeClr>
                      </a:solidFill>
                    </a:defRPr>
                  </a:pPr>
                  <a:r>
                    <a:rPr sz="1547"/>
                    <a:t>[Grabner, Gromov, Julius ’20]                         </a:t>
                  </a:r>
                  <a:r>
                    <a:rPr sz="1547">
                      <a:solidFill>
                        <a:srgbClr val="000000"/>
                      </a:solidFill>
                    </a:rPr>
                    <a:t>   (general </a:t>
                  </a:r>
                  <a14:m>
                    <m:oMath xmlns:m="http://schemas.openxmlformats.org/officeDocument/2006/math"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sz="1547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520" name="Grou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372" y="1932110"/>
                  <a:ext cx="7575223" cy="436678"/>
                </a:xfrm>
                <a:prstGeom prst="rect">
                  <a:avLst/>
                </a:prstGeom>
                <a:blipFill>
                  <a:blip r:embed="rId9"/>
                  <a:stretch>
                    <a:fillRect l="-1667" t="-44000" b="-64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animBg="1" advAuto="0"/>
      <p:bldP spid="521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Oval"/>
          <p:cNvSpPr/>
          <p:nvPr/>
        </p:nvSpPr>
        <p:spPr>
          <a:xfrm>
            <a:off x="6156447" y="2874064"/>
            <a:ext cx="430094" cy="38153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24" name="Screenshot 2021-10-18 at 19.22.07.png" descr="Screenshot 2021-10-18 at 19.22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14" y="2649599"/>
            <a:ext cx="3107532" cy="830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Screenshot 2021-10-18 at 19.22.22.png" descr="Screenshot 2021-10-18 at 19.22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77" y="2697628"/>
            <a:ext cx="3732610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Screenshot 2021-10-18 at 19.22.31.png" descr="Screenshot 2021-10-18 at 19.22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527" y="2966603"/>
            <a:ext cx="187524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Screenshot 2021-10-18 at 19.22.31.png" descr="Screenshot 2021-10-18 at 19.22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617" y="2966603"/>
            <a:ext cx="187524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cusp2.pdf" descr="cusp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404" y="922567"/>
            <a:ext cx="4405192" cy="1857952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Integrability for the cusped Wilson line"/>
          <p:cNvSpPr txBox="1">
            <a:spLocks noGrp="1"/>
          </p:cNvSpPr>
          <p:nvPr>
            <p:ph type="title" idx="4294967295"/>
          </p:nvPr>
        </p:nvSpPr>
        <p:spPr>
          <a:xfrm>
            <a:off x="1548269" y="-95907"/>
            <a:ext cx="9998273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6362">
              <a:defRPr sz="4880"/>
            </a:lvl1pPr>
          </a:lstStyle>
          <a:p>
            <a:r>
              <a:rPr dirty="0"/>
              <a:t>Integrability for the cusped Wilson line</a:t>
            </a:r>
          </a:p>
        </p:txBody>
      </p:sp>
      <p:sp>
        <p:nvSpPr>
          <p:cNvPr id="530" name="Oval"/>
          <p:cNvSpPr/>
          <p:nvPr/>
        </p:nvSpPr>
        <p:spPr>
          <a:xfrm>
            <a:off x="6356033" y="2314656"/>
            <a:ext cx="430094" cy="38153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1" name="Equation"/>
              <p:cNvSpPr txBox="1"/>
              <p:nvPr/>
            </p:nvSpPr>
            <p:spPr>
              <a:xfrm>
                <a:off x="6479483" y="2432595"/>
                <a:ext cx="246799" cy="2163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406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sz="1406"/>
              </a:p>
            </p:txBody>
          </p:sp>
        </mc:Choice>
        <mc:Fallback>
          <p:sp>
            <p:nvSpPr>
              <p:cNvPr id="5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83" y="2432595"/>
                <a:ext cx="246799" cy="216341"/>
              </a:xfrm>
              <a:prstGeom prst="rect">
                <a:avLst/>
              </a:prstGeom>
              <a:blipFill>
                <a:blip r:embed="rId6"/>
                <a:stretch>
                  <a:fillRect l="-15000" b="-1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" name="Rectangle"/>
          <p:cNvSpPr/>
          <p:nvPr/>
        </p:nvSpPr>
        <p:spPr>
          <a:xfrm>
            <a:off x="6245705" y="2697454"/>
            <a:ext cx="483733" cy="59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33" name="Rectangle"/>
          <p:cNvSpPr/>
          <p:nvPr/>
        </p:nvSpPr>
        <p:spPr>
          <a:xfrm>
            <a:off x="6442158" y="2688525"/>
            <a:ext cx="72985" cy="572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4" name="Equation"/>
              <p:cNvSpPr txBox="1"/>
              <p:nvPr/>
            </p:nvSpPr>
            <p:spPr>
              <a:xfrm>
                <a:off x="6291960" y="2995165"/>
                <a:ext cx="246799" cy="2163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406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sz="140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sz="1406"/>
              </a:p>
            </p:txBody>
          </p:sp>
        </mc:Choice>
        <mc:Fallback>
          <p:sp>
            <p:nvSpPr>
              <p:cNvPr id="53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60" y="2995165"/>
                <a:ext cx="246799" cy="216341"/>
              </a:xfrm>
              <a:prstGeom prst="rect">
                <a:avLst/>
              </a:prstGeom>
              <a:blipFill>
                <a:blip r:embed="rId7"/>
                <a:stretch>
                  <a:fillRect l="-14286" b="-1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5" name="[Grabner,Gromov,Julius ’20]"/>
          <p:cNvSpPr txBox="1"/>
          <p:nvPr/>
        </p:nvSpPr>
        <p:spPr>
          <a:xfrm>
            <a:off x="7169178" y="5590982"/>
            <a:ext cx="2482203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1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477"/>
              <a:t>[Grabner,Gromov,Julius ’20] </a:t>
            </a:r>
          </a:p>
        </p:txBody>
      </p:sp>
      <p:pic>
        <p:nvPicPr>
          <p:cNvPr id="536" name="Screenshot 2021-10-19 at 13.16.30.png" descr="Screenshot 2021-10-19 at 13.16.3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743" y="3433905"/>
            <a:ext cx="4891768" cy="298337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7" name="Non-perturbative scaling dimension for   (the simplest operator appearing in the long multiplet)"/>
              <p:cNvSpPr txBox="1"/>
              <p:nvPr/>
            </p:nvSpPr>
            <p:spPr>
              <a:xfrm>
                <a:off x="6337353" y="4214051"/>
                <a:ext cx="4145854" cy="14230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>
                  <a:defRPr sz="2800" b="0"/>
                </a:pPr>
                <a:r>
                  <a:rPr sz="1969"/>
                  <a:t>Non-perturbative scaling dimension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3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63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sz="263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sz="1969"/>
                  <a:t> (the simplest operator appearing in the long multiplet)  </a:t>
                </a:r>
              </a:p>
            </p:txBody>
          </p:sp>
        </mc:Choice>
        <mc:Fallback>
          <p:sp>
            <p:nvSpPr>
              <p:cNvPr id="537" name="Non-perturbative scaling dimension for   (the simplest operator appearing in the long multiplet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53" y="4214051"/>
                <a:ext cx="4145854" cy="1423083"/>
              </a:xfrm>
              <a:prstGeom prst="rect">
                <a:avLst/>
              </a:prstGeom>
              <a:blipFill>
                <a:blip r:embed="rId9"/>
                <a:stretch>
                  <a:fillRect l="-3058" t="-2632" b="-701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"/>
          <p:cNvGrpSpPr/>
          <p:nvPr/>
        </p:nvGrpSpPr>
        <p:grpSpPr>
          <a:xfrm>
            <a:off x="1628426" y="3753555"/>
            <a:ext cx="9125486" cy="3159866"/>
            <a:chOff x="0" y="0"/>
            <a:chExt cx="12978466" cy="4494029"/>
          </a:xfrm>
        </p:grpSpPr>
        <p:pic>
          <p:nvPicPr>
            <p:cNvPr id="539" name="Screenshot 2021-10-19 at 01.04.21.png" descr="Screenshot 2021-10-19 at 01.04.2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4567" y="621312"/>
              <a:ext cx="7218630" cy="3872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0" name="Q-functions have cuts dictated by the ’t Hooft coupling"/>
            <p:cNvSpPr txBox="1"/>
            <p:nvPr/>
          </p:nvSpPr>
          <p:spPr>
            <a:xfrm>
              <a:off x="0" y="125110"/>
              <a:ext cx="127077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b="0"/>
              </a:lvl1pPr>
            </a:lstStyle>
            <a:p>
              <a:r>
                <a:rPr sz="1266"/>
                <a:t>Q-functions have cuts dictated by the ’t Hooft coupling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1" name="Equation"/>
                <p:cNvSpPr txBox="1"/>
                <p:nvPr/>
              </p:nvSpPr>
              <p:spPr>
                <a:xfrm>
                  <a:off x="10731013" y="0"/>
                  <a:ext cx="2247453" cy="4309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(16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1969"/>
                </a:p>
              </p:txBody>
            </p:sp>
          </mc:Choice>
          <mc:Fallback>
            <p:sp>
              <p:nvSpPr>
                <p:cNvPr id="5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013" y="0"/>
                  <a:ext cx="2247453" cy="430979"/>
                </a:xfrm>
                <a:prstGeom prst="rect">
                  <a:avLst/>
                </a:prstGeom>
                <a:blipFill>
                  <a:blip r:embed="rId3"/>
                  <a:stretch>
                    <a:fillRect l="-4800" r="-4800" b="-32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3" name="Functional relations (algebra)  +  Analytic properties for Q-functions"/>
          <p:cNvSpPr txBox="1"/>
          <p:nvPr/>
        </p:nvSpPr>
        <p:spPr>
          <a:xfrm>
            <a:off x="1891984" y="727661"/>
            <a:ext cx="8202566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900" i="1"/>
            </a:pPr>
            <a:r>
              <a:rPr sz="2039">
                <a:solidFill>
                  <a:srgbClr val="942192"/>
                </a:solidFill>
              </a:rPr>
              <a:t>Functional relations (algebra)</a:t>
            </a:r>
            <a:r>
              <a:rPr sz="2039"/>
              <a:t>  +  </a:t>
            </a:r>
            <a:r>
              <a:rPr sz="2039">
                <a:solidFill>
                  <a:srgbClr val="FF2600"/>
                </a:solidFill>
              </a:rPr>
              <a:t>Analytic properties for Q-functions</a:t>
            </a:r>
          </a:p>
        </p:txBody>
      </p:sp>
      <p:sp>
        <p:nvSpPr>
          <p:cNvPr id="544" name="Crash course on QSC"/>
          <p:cNvSpPr txBox="1">
            <a:spLocks noGrp="1"/>
          </p:cNvSpPr>
          <p:nvPr>
            <p:ph type="title" idx="4294967295"/>
          </p:nvPr>
        </p:nvSpPr>
        <p:spPr>
          <a:xfrm>
            <a:off x="1046249" y="-77978"/>
            <a:ext cx="10661661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Crash course on QSC</a:t>
            </a:r>
          </a:p>
        </p:txBody>
      </p:sp>
      <p:grpSp>
        <p:nvGrpSpPr>
          <p:cNvPr id="551" name="Group"/>
          <p:cNvGrpSpPr/>
          <p:nvPr/>
        </p:nvGrpSpPr>
        <p:grpSpPr>
          <a:xfrm>
            <a:off x="1900236" y="1346417"/>
            <a:ext cx="8391530" cy="2361605"/>
            <a:chOff x="0" y="86493"/>
            <a:chExt cx="11934620" cy="3358726"/>
          </a:xfrm>
        </p:grpSpPr>
        <p:sp>
          <p:nvSpPr>
            <p:cNvPr id="545" name="QQ-relations…"/>
            <p:cNvSpPr txBox="1"/>
            <p:nvPr/>
          </p:nvSpPr>
          <p:spPr>
            <a:xfrm>
              <a:off x="0" y="86493"/>
              <a:ext cx="11934620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/>
                <a:t>QQ-relations </a:t>
              </a:r>
            </a:p>
            <a:p>
              <a:pPr>
                <a:defRPr b="0"/>
              </a:pPr>
              <a:r>
                <a:rPr sz="1266"/>
                <a:t>(reduction of PSU(2,2|4) system)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6" name="Equation"/>
                <p:cNvSpPr txBox="1"/>
                <p:nvPr/>
              </p:nvSpPr>
              <p:spPr>
                <a:xfrm>
                  <a:off x="3249331" y="1174102"/>
                  <a:ext cx="6250372" cy="8013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969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1969"/>
                </a:p>
              </p:txBody>
            </p:sp>
          </mc:Choice>
          <mc:Fallback>
            <p:sp>
              <p:nvSpPr>
                <p:cNvPr id="54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331" y="1174102"/>
                  <a:ext cx="6250372" cy="801314"/>
                </a:xfrm>
                <a:prstGeom prst="rect">
                  <a:avLst/>
                </a:prstGeom>
                <a:blipFill>
                  <a:blip r:embed="rId4"/>
                  <a:stretch>
                    <a:fillRect l="-1441" t="-2222" r="-1441" b="-1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7" name="Equation"/>
                <p:cNvSpPr txBox="1"/>
                <p:nvPr/>
              </p:nvSpPr>
              <p:spPr>
                <a:xfrm>
                  <a:off x="1957599" y="1996597"/>
                  <a:ext cx="4194243" cy="8013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969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</m:oMath>
                    </m:oMathPara>
                  </a14:m>
                  <a:endParaRPr sz="1969"/>
                </a:p>
              </p:txBody>
            </p:sp>
          </mc:Choice>
          <mc:Fallback>
            <p:sp>
              <p:nvSpPr>
                <p:cNvPr id="54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599" y="1996597"/>
                  <a:ext cx="4194243" cy="801314"/>
                </a:xfrm>
                <a:prstGeom prst="rect">
                  <a:avLst/>
                </a:prstGeom>
                <a:blipFill>
                  <a:blip r:embed="rId5"/>
                  <a:stretch>
                    <a:fillRect l="-2575" r="-429" b="-130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8" name="Equation"/>
                <p:cNvSpPr txBox="1"/>
                <p:nvPr/>
              </p:nvSpPr>
              <p:spPr>
                <a:xfrm>
                  <a:off x="6426342" y="1996597"/>
                  <a:ext cx="4156488" cy="8013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969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</m:oMath>
                    </m:oMathPara>
                  </a14:m>
                  <a:endParaRPr sz="1969" dirty="0"/>
                </a:p>
              </p:txBody>
            </p:sp>
          </mc:Choice>
          <mc:Fallback>
            <p:sp>
              <p:nvSpPr>
                <p:cNvPr id="54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342" y="1996597"/>
                  <a:ext cx="4156488" cy="801314"/>
                </a:xfrm>
                <a:prstGeom prst="rect">
                  <a:avLst/>
                </a:prstGeom>
                <a:blipFill>
                  <a:blip r:embed="rId6"/>
                  <a:stretch>
                    <a:fillRect l="-1299" r="-433" b="-130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9" name="Equation"/>
                <p:cNvSpPr txBox="1"/>
                <p:nvPr/>
              </p:nvSpPr>
              <p:spPr>
                <a:xfrm>
                  <a:off x="3080609" y="2819092"/>
                  <a:ext cx="6355882" cy="4896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1969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1969"/>
                </a:p>
              </p:txBody>
            </p:sp>
          </mc:Choice>
          <mc:Fallback>
            <p:sp>
              <p:nvSpPr>
                <p:cNvPr id="54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609" y="2819092"/>
                  <a:ext cx="6355882" cy="489615"/>
                </a:xfrm>
                <a:prstGeom prst="rect">
                  <a:avLst/>
                </a:prstGeom>
                <a:blipFill>
                  <a:blip r:embed="rId7"/>
                  <a:stretch>
                    <a:fillRect l="-852" t="-3571" r="-1420" b="-214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0" name="Rounded Rectangle"/>
            <p:cNvSpPr/>
            <p:nvPr/>
          </p:nvSpPr>
          <p:spPr>
            <a:xfrm>
              <a:off x="1891648" y="964940"/>
              <a:ext cx="8716682" cy="2480279"/>
            </a:xfrm>
            <a:prstGeom prst="roundRect">
              <a:avLst>
                <a:gd name="adj" fmla="val 16656"/>
              </a:avLst>
            </a:prstGeom>
            <a:noFill/>
            <a:ln w="25400" cap="flat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 advAuto="0"/>
      <p:bldP spid="551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creenshot 2021-10-19 at 01.51.42.png" descr="Screenshot 2021-10-19 at 01.51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54" y="1107342"/>
            <a:ext cx="4142372" cy="1419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Screenshot 2021-10-19 at 02.11.34.png" descr="Screenshot 2021-10-19 at 02.11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035" y="1971200"/>
            <a:ext cx="1840653" cy="54382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5" name="Equation"/>
              <p:cNvSpPr txBox="1"/>
              <p:nvPr/>
            </p:nvSpPr>
            <p:spPr>
              <a:xfrm>
                <a:off x="6378848" y="2041214"/>
                <a:ext cx="2218556" cy="57278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196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sz="1969"/>
              </a:p>
            </p:txBody>
          </p:sp>
        </mc:Choice>
        <mc:Fallback>
          <p:sp>
            <p:nvSpPr>
              <p:cNvPr id="55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48" y="2041214"/>
                <a:ext cx="2218556" cy="572786"/>
              </a:xfrm>
              <a:prstGeom prst="rect">
                <a:avLst/>
              </a:prstGeom>
              <a:blipFill>
                <a:blip r:embed="rId4"/>
                <a:stretch>
                  <a:fillRect l="-3429" r="-3429" b="-1956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6" name="Equation"/>
              <p:cNvSpPr txBox="1"/>
              <p:nvPr/>
            </p:nvSpPr>
            <p:spPr>
              <a:xfrm>
                <a:off x="6348586" y="1614366"/>
                <a:ext cx="1984967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sz="196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)≃1,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196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sz="1969"/>
              </a:p>
            </p:txBody>
          </p:sp>
        </mc:Choice>
        <mc:Fallback>
          <p:sp>
            <p:nvSpPr>
              <p:cNvPr id="55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86" y="1614366"/>
                <a:ext cx="1984967" cy="303032"/>
              </a:xfrm>
              <a:prstGeom prst="rect">
                <a:avLst/>
              </a:prstGeom>
              <a:blipFill>
                <a:blip r:embed="rId5"/>
                <a:stretch>
                  <a:fillRect l="-1899" r="-1266" b="-32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5ED9D68-ABA5-011D-1EA8-9444A225620E}"/>
              </a:ext>
            </a:extLst>
          </p:cNvPr>
          <p:cNvGrpSpPr/>
          <p:nvPr/>
        </p:nvGrpSpPr>
        <p:grpSpPr>
          <a:xfrm>
            <a:off x="4913224" y="929094"/>
            <a:ext cx="4512226" cy="1340881"/>
            <a:chOff x="4913224" y="929094"/>
            <a:chExt cx="4512226" cy="1340881"/>
          </a:xfrm>
        </p:grpSpPr>
        <p:sp>
          <p:nvSpPr>
            <p:cNvPr id="557" name="Oval"/>
            <p:cNvSpPr/>
            <p:nvPr/>
          </p:nvSpPr>
          <p:spPr>
            <a:xfrm>
              <a:off x="7934724" y="1937914"/>
              <a:ext cx="629777" cy="332061"/>
            </a:xfrm>
            <a:prstGeom prst="ellipse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b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266"/>
            </a:p>
          </p:txBody>
        </p:sp>
        <p:sp>
          <p:nvSpPr>
            <p:cNvPr id="558" name="Oval"/>
            <p:cNvSpPr/>
            <p:nvPr/>
          </p:nvSpPr>
          <p:spPr>
            <a:xfrm>
              <a:off x="4913224" y="1065984"/>
              <a:ext cx="264944" cy="315469"/>
            </a:xfrm>
            <a:prstGeom prst="ellipse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b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266"/>
            </a:p>
          </p:txBody>
        </p:sp>
        <p:sp>
          <p:nvSpPr>
            <p:cNvPr id="559" name="Line"/>
            <p:cNvSpPr/>
            <p:nvPr/>
          </p:nvSpPr>
          <p:spPr>
            <a:xfrm flipH="1">
              <a:off x="8296164" y="1417629"/>
              <a:ext cx="537515" cy="53751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60" name="parameters"/>
            <p:cNvSpPr txBox="1"/>
            <p:nvPr/>
          </p:nvSpPr>
          <p:spPr>
            <a:xfrm>
              <a:off x="8024424" y="929094"/>
              <a:ext cx="1401026" cy="3751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800" b="0">
                  <a:solidFill>
                    <a:srgbClr val="FF2600"/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1969"/>
                <a:t>parameters</a:t>
              </a:r>
            </a:p>
          </p:txBody>
        </p:sp>
        <p:sp>
          <p:nvSpPr>
            <p:cNvPr id="561" name="Line"/>
            <p:cNvSpPr/>
            <p:nvPr/>
          </p:nvSpPr>
          <p:spPr>
            <a:xfrm flipH="1" flipV="1">
              <a:off x="5257317" y="1126138"/>
              <a:ext cx="2692424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2" name="With QQ-relations, we can get all Q-functions numerically in terms of"/>
              <p:cNvSpPr txBox="1"/>
              <p:nvPr/>
            </p:nvSpPr>
            <p:spPr>
              <a:xfrm>
                <a:off x="1441983" y="2671236"/>
                <a:ext cx="9066735" cy="4612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>
                  <a:defRPr sz="2800" b="0"/>
                </a:pPr>
                <a:r>
                  <a:rPr sz="1969"/>
                  <a:t>With QQ-relations, we can get all Q-functions numerically in terms of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sz="2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sz="2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2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sz="2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sz="2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sz="1969"/>
              </a:p>
            </p:txBody>
          </p:sp>
        </mc:Choice>
        <mc:Fallback>
          <p:sp>
            <p:nvSpPr>
              <p:cNvPr id="562" name="With QQ-relations, we can get all Q-functions numerically in terms o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83" y="2671236"/>
                <a:ext cx="9066735" cy="461281"/>
              </a:xfrm>
              <a:prstGeom prst="rect">
                <a:avLst/>
              </a:prstGeom>
              <a:blipFill>
                <a:blip r:embed="rId6"/>
                <a:stretch>
                  <a:fillRect l="-1259" b="-162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4" name="Weak coupling solutions are needed to obtain better convergence"/>
          <p:cNvSpPr txBox="1"/>
          <p:nvPr/>
        </p:nvSpPr>
        <p:spPr>
          <a:xfrm>
            <a:off x="1717066" y="6272071"/>
            <a:ext cx="8757869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800" b="0"/>
            </a:lvl1pPr>
          </a:lstStyle>
          <a:p>
            <a:r>
              <a:rPr sz="1969" dirty="0"/>
              <a:t>Weak coupling solutions are needed to </a:t>
            </a:r>
            <a:r>
              <a:rPr lang="en-US" sz="1969" dirty="0"/>
              <a:t>find good starting points</a:t>
            </a:r>
            <a:endParaRPr sz="1969" dirty="0"/>
          </a:p>
        </p:txBody>
      </p:sp>
      <p:sp>
        <p:nvSpPr>
          <p:cNvPr id="565" name="QSC for the straight line"/>
          <p:cNvSpPr txBox="1">
            <a:spLocks noGrp="1"/>
          </p:cNvSpPr>
          <p:nvPr>
            <p:ph type="title" idx="4294967295"/>
          </p:nvPr>
        </p:nvSpPr>
        <p:spPr>
          <a:xfrm>
            <a:off x="1512414" y="47525"/>
            <a:ext cx="9370744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QSC for the straight line</a:t>
            </a:r>
          </a:p>
        </p:txBody>
      </p:sp>
      <p:grpSp>
        <p:nvGrpSpPr>
          <p:cNvPr id="572" name="Group"/>
          <p:cNvGrpSpPr/>
          <p:nvPr/>
        </p:nvGrpSpPr>
        <p:grpSpPr>
          <a:xfrm>
            <a:off x="1437508" y="3380255"/>
            <a:ext cx="9162554" cy="2634204"/>
            <a:chOff x="0" y="-5064"/>
            <a:chExt cx="13031186" cy="3746422"/>
          </a:xfrm>
        </p:grpSpPr>
        <p:pic>
          <p:nvPicPr>
            <p:cNvPr id="566" name="Screenshot 2021-10-19 at 01.55.18.png" descr="Screenshot 2021-10-19 at 01.55.1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2334" y="786004"/>
              <a:ext cx="7627713" cy="1792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7" name="Fix parameters numerically by imposing gluing across the cut (-2g, 2g)"/>
            <p:cNvSpPr txBox="1"/>
            <p:nvPr/>
          </p:nvSpPr>
          <p:spPr>
            <a:xfrm>
              <a:off x="0" y="-5064"/>
              <a:ext cx="11934620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defRPr sz="2800" b="0"/>
              </a:pPr>
              <a:r>
                <a:rPr sz="1969"/>
                <a:t>Fix </a:t>
              </a:r>
              <a:r>
                <a:rPr sz="1969">
                  <a:solidFill>
                    <a:srgbClr val="FF2600"/>
                  </a:solidFill>
                </a:rPr>
                <a:t>parameters</a:t>
              </a:r>
              <a:r>
                <a:rPr sz="1969"/>
                <a:t> numerically by imposing gluing across the cut (-2g, 2g)</a:t>
              </a:r>
            </a:p>
          </p:txBody>
        </p:sp>
        <p:sp>
          <p:nvSpPr>
            <p:cNvPr id="568" name="Many solutions! = Many states!"/>
            <p:cNvSpPr txBox="1"/>
            <p:nvPr/>
          </p:nvSpPr>
          <p:spPr>
            <a:xfrm>
              <a:off x="658101" y="3223381"/>
              <a:ext cx="11934620" cy="51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700"/>
              </a:lvl1pPr>
            </a:lstStyle>
            <a:p>
              <a:r>
                <a:rPr sz="1898"/>
                <a:t>Many solutions! = Many states!</a:t>
              </a:r>
            </a:p>
          </p:txBody>
        </p:sp>
        <p:pic>
          <p:nvPicPr>
            <p:cNvPr id="569" name="Screenshot 2021-10-19 at 01.59.16.png" descr="Screenshot 2021-10-19 at 01.59.16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61506" y="1158872"/>
              <a:ext cx="2531740" cy="1046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0" name="[Julius, PhD Thesis]…"/>
            <p:cNvSpPr txBox="1"/>
            <p:nvPr/>
          </p:nvSpPr>
          <p:spPr>
            <a:xfrm>
              <a:off x="9299840" y="3076172"/>
              <a:ext cx="3731346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[Julius, PhD Thesis]</a:t>
              </a:r>
            </a:p>
            <a:p>
              <a: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[Cavaglià, Gromov, Julius, </a:t>
              </a:r>
              <a:r>
                <a:rPr sz="1266" b="1"/>
                <a:t>MP</a:t>
              </a:r>
              <a:r>
                <a:rPr sz="1266"/>
                <a:t> ’21]</a:t>
              </a:r>
            </a:p>
          </p:txBody>
        </p:sp>
        <p:sp>
          <p:nvSpPr>
            <p:cNvPr id="571" name="Line"/>
            <p:cNvSpPr/>
            <p:nvPr/>
          </p:nvSpPr>
          <p:spPr>
            <a:xfrm>
              <a:off x="6625410" y="2574283"/>
              <a:ext cx="1" cy="582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 advAuto="0"/>
      <p:bldP spid="57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spec (1).png" descr="spec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10" y="741649"/>
            <a:ext cx="7907981" cy="5025522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The spectrum"/>
          <p:cNvSpPr txBox="1">
            <a:spLocks noGrp="1"/>
          </p:cNvSpPr>
          <p:nvPr>
            <p:ph type="title" idx="4294967295"/>
          </p:nvPr>
        </p:nvSpPr>
        <p:spPr>
          <a:xfrm>
            <a:off x="2193727" y="-95907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The spectrum</a:t>
            </a:r>
          </a:p>
        </p:txBody>
      </p:sp>
      <p:sp>
        <p:nvSpPr>
          <p:cNvPr id="576" name="[Cavaglià, Gromov, Julius, MP ’21]"/>
          <p:cNvSpPr txBox="1"/>
          <p:nvPr/>
        </p:nvSpPr>
        <p:spPr>
          <a:xfrm>
            <a:off x="4821778" y="734514"/>
            <a:ext cx="262360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sz="1266"/>
              <a:t>[Cavaglià, Gromov, Julius, </a:t>
            </a:r>
            <a:r>
              <a:rPr sz="1266" b="1"/>
              <a:t>MP</a:t>
            </a:r>
            <a:r>
              <a:rPr sz="1266"/>
              <a:t> ’21]</a:t>
            </a:r>
          </a:p>
        </p:txBody>
      </p:sp>
      <p:grpSp>
        <p:nvGrpSpPr>
          <p:cNvPr id="590" name="Group"/>
          <p:cNvGrpSpPr/>
          <p:nvPr/>
        </p:nvGrpSpPr>
        <p:grpSpPr>
          <a:xfrm>
            <a:off x="1924802" y="2501211"/>
            <a:ext cx="8316724" cy="3904590"/>
            <a:chOff x="0" y="0"/>
            <a:chExt cx="11828229" cy="5553194"/>
          </a:xfrm>
        </p:grpSpPr>
        <p:sp>
          <p:nvSpPr>
            <p:cNvPr id="577" name="Line"/>
            <p:cNvSpPr/>
            <p:nvPr/>
          </p:nvSpPr>
          <p:spPr>
            <a:xfrm flipV="1">
              <a:off x="7318562" y="3325405"/>
              <a:ext cx="417949" cy="142897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78" name="[Grabner,Gromov,Julius ’20]"/>
            <p:cNvSpPr txBox="1"/>
            <p:nvPr/>
          </p:nvSpPr>
          <p:spPr>
            <a:xfrm>
              <a:off x="5849583" y="4717583"/>
              <a:ext cx="311050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r>
                <a:rPr sz="1266"/>
                <a:t>[Grabner,Gromov,Julius ’20] </a:t>
              </a:r>
            </a:p>
          </p:txBody>
        </p:sp>
        <p:sp>
          <p:nvSpPr>
            <p:cNvPr id="579" name="Oval"/>
            <p:cNvSpPr/>
            <p:nvPr/>
          </p:nvSpPr>
          <p:spPr>
            <a:xfrm>
              <a:off x="2463921" y="2513883"/>
              <a:ext cx="312498" cy="50044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0" name="Oval"/>
            <p:cNvSpPr/>
            <p:nvPr/>
          </p:nvSpPr>
          <p:spPr>
            <a:xfrm>
              <a:off x="2673449" y="1966908"/>
              <a:ext cx="170009" cy="237546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1" name="Line"/>
            <p:cNvSpPr/>
            <p:nvPr/>
          </p:nvSpPr>
          <p:spPr>
            <a:xfrm flipH="1" flipV="1">
              <a:off x="2705535" y="2997576"/>
              <a:ext cx="719203" cy="20856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2" name="Line"/>
            <p:cNvSpPr/>
            <p:nvPr/>
          </p:nvSpPr>
          <p:spPr>
            <a:xfrm flipH="1" flipV="1">
              <a:off x="2791271" y="2189263"/>
              <a:ext cx="733011" cy="28439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3" name="[Julius, PhD Thesis]"/>
            <p:cNvSpPr txBox="1"/>
            <p:nvPr/>
          </p:nvSpPr>
          <p:spPr>
            <a:xfrm>
              <a:off x="2814876" y="5173556"/>
              <a:ext cx="2195473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r>
                <a:rPr sz="1266"/>
                <a:t>[Julius, PhD Thesis]</a:t>
              </a:r>
            </a:p>
          </p:txBody>
        </p:sp>
        <p:sp>
          <p:nvSpPr>
            <p:cNvPr id="584" name="Oval"/>
            <p:cNvSpPr/>
            <p:nvPr/>
          </p:nvSpPr>
          <p:spPr>
            <a:xfrm>
              <a:off x="10779128" y="0"/>
              <a:ext cx="433764" cy="3535427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5" name="Oval"/>
            <p:cNvSpPr/>
            <p:nvPr/>
          </p:nvSpPr>
          <p:spPr>
            <a:xfrm>
              <a:off x="293903" y="2186982"/>
              <a:ext cx="433764" cy="1864887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6" name="Line"/>
            <p:cNvSpPr/>
            <p:nvPr/>
          </p:nvSpPr>
          <p:spPr>
            <a:xfrm flipH="1" flipV="1">
              <a:off x="548368" y="4030098"/>
              <a:ext cx="299618" cy="9879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7" name="complete"/>
            <p:cNvSpPr txBox="1"/>
            <p:nvPr/>
          </p:nvSpPr>
          <p:spPr>
            <a:xfrm>
              <a:off x="0" y="5006431"/>
              <a:ext cx="1664437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b="0"/>
              </a:lvl1pPr>
            </a:lstStyle>
            <a:p>
              <a:r>
                <a:rPr sz="1266"/>
                <a:t>complete</a:t>
              </a:r>
            </a:p>
          </p:txBody>
        </p:sp>
        <p:sp>
          <p:nvSpPr>
            <p:cNvPr id="588" name="Line"/>
            <p:cNvSpPr/>
            <p:nvPr/>
          </p:nvSpPr>
          <p:spPr>
            <a:xfrm flipV="1">
              <a:off x="11002965" y="3533555"/>
              <a:ext cx="1" cy="14257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589" name="complete"/>
            <p:cNvSpPr txBox="1"/>
            <p:nvPr/>
          </p:nvSpPr>
          <p:spPr>
            <a:xfrm>
              <a:off x="10163792" y="5006431"/>
              <a:ext cx="1664437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b="0"/>
              </a:lvl1pPr>
            </a:lstStyle>
            <a:p>
              <a:r>
                <a:rPr sz="1266"/>
                <a:t>complete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Bootstrapping OPE coefficients"/>
          <p:cNvSpPr txBox="1">
            <a:spLocks noGrp="1"/>
          </p:cNvSpPr>
          <p:nvPr>
            <p:ph type="title"/>
          </p:nvPr>
        </p:nvSpPr>
        <p:spPr>
          <a:xfrm>
            <a:off x="2193727" y="2900662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2308">
              <a:defRPr sz="5920"/>
            </a:lvl1pPr>
          </a:lstStyle>
          <a:p>
            <a:r>
              <a:t>Bootstrapping OPE coefficients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94" name="Equation"/>
              <p:cNvSpPr txBox="1"/>
              <p:nvPr/>
            </p:nvSpPr>
            <p:spPr>
              <a:xfrm>
                <a:off x="2763283" y="1189957"/>
                <a:ext cx="7194214" cy="6590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656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1+</m:t>
                          </m:r>
                          <m:sSub>
                            <m:sSubPr>
                              <m:ctrl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ℬ</m:t>
                              </m:r>
                            </m:e>
                            <m:sub>
                              <m: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𝜆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,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𝜒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)+</m:t>
                      </m:r>
                      <m:sSub>
                        <m:sSubPr>
                          <m:ctrlP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∑</m:t>
                          </m:r>
                        </m:e>
                        <m:sub>
                          <m:sSub>
                            <m:sSubPr>
                              <m:ctrl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1,1,</m:t>
                          </m:r>
                          <m:sSub>
                            <m:sSubPr>
                              <m:ctrl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65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3656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𝜒</m:t>
                      </m:r>
                      <m:r>
                        <a:rPr sz="365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)=0</m:t>
                      </m:r>
                    </m:oMath>
                  </m:oMathPara>
                </a14:m>
                <a:endParaRPr sz="3656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59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83" y="1189957"/>
                <a:ext cx="7194214" cy="659027"/>
              </a:xfrm>
              <a:prstGeom prst="rect">
                <a:avLst/>
              </a:prstGeom>
              <a:blipFill>
                <a:blip r:embed="rId2"/>
                <a:stretch>
                  <a:fillRect l="-1587" r="-1058" b="-1886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5" name="Bootstrability setup"/>
          <p:cNvSpPr txBox="1">
            <a:spLocks noGrp="1"/>
          </p:cNvSpPr>
          <p:nvPr>
            <p:ph type="title" idx="4294967295"/>
          </p:nvPr>
        </p:nvSpPr>
        <p:spPr>
          <a:xfrm>
            <a:off x="2193727" y="-95907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Bootstrability setup</a:t>
            </a:r>
          </a:p>
        </p:txBody>
      </p:sp>
      <p:sp>
        <p:nvSpPr>
          <p:cNvPr id="596" name="The bootstrap equation obtained before is"/>
          <p:cNvSpPr txBox="1"/>
          <p:nvPr/>
        </p:nvSpPr>
        <p:spPr>
          <a:xfrm>
            <a:off x="1656726" y="701427"/>
            <a:ext cx="8878549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500" b="0"/>
            </a:lvl1pPr>
          </a:lstStyle>
          <a:p>
            <a:pPr defTabSz="410751" hangingPunct="0"/>
            <a:r>
              <a:rPr sz="1758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bootstrap equation obtained before is</a:t>
            </a:r>
          </a:p>
        </p:txBody>
      </p:sp>
      <p:grpSp>
        <p:nvGrpSpPr>
          <p:cNvPr id="602" name="Group"/>
          <p:cNvGrpSpPr/>
          <p:nvPr/>
        </p:nvGrpSpPr>
        <p:grpSpPr>
          <a:xfrm>
            <a:off x="1945427" y="1460271"/>
            <a:ext cx="8251346" cy="1194803"/>
            <a:chOff x="0" y="0"/>
            <a:chExt cx="11735245" cy="1699272"/>
          </a:xfrm>
        </p:grpSpPr>
        <p:sp>
          <p:nvSpPr>
            <p:cNvPr id="597" name="Circle"/>
            <p:cNvSpPr/>
            <p:nvPr/>
          </p:nvSpPr>
          <p:spPr>
            <a:xfrm>
              <a:off x="5350564" y="0"/>
              <a:ext cx="728360" cy="71874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8" name="Line"/>
            <p:cNvSpPr/>
            <p:nvPr/>
          </p:nvSpPr>
          <p:spPr>
            <a:xfrm flipV="1">
              <a:off x="3764183" y="477702"/>
              <a:ext cx="1619874" cy="7219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9" name="Now we have access to the spectrum!"/>
            <p:cNvSpPr txBox="1"/>
            <p:nvPr/>
          </p:nvSpPr>
          <p:spPr>
            <a:xfrm>
              <a:off x="0" y="1211936"/>
              <a:ext cx="6194197" cy="487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sz="2500" b="0"/>
              </a:lvl1pPr>
            </a:lstStyle>
            <a:p>
              <a:pPr defTabSz="410751" hangingPunct="0"/>
              <a:r>
                <a:rPr sz="1758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Now we have access to the spectrum!</a:t>
              </a:r>
            </a:p>
          </p:txBody>
        </p:sp>
        <p:sp>
          <p:nvSpPr>
            <p:cNvPr id="600" name="Line"/>
            <p:cNvSpPr/>
            <p:nvPr/>
          </p:nvSpPr>
          <p:spPr>
            <a:xfrm flipH="1" flipV="1">
              <a:off x="7010308" y="412138"/>
              <a:ext cx="614936" cy="614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1" name="1D CFT is unitary"/>
                <p:cNvSpPr txBox="1"/>
                <p:nvPr/>
              </p:nvSpPr>
              <p:spPr>
                <a:xfrm>
                  <a:off x="6990546" y="969841"/>
                  <a:ext cx="4744699" cy="6043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sz="2500" b="0"/>
                  </a:pPr>
                  <a:r>
                    <a:rPr sz="1758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1D CFT is unitary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1,1,</m:t>
                          </m:r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sub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≥0</m:t>
                      </m:r>
                    </m:oMath>
                  </a14:m>
                  <a:endParaRPr sz="1758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01" name="1D CFT is unitary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546" y="969841"/>
                  <a:ext cx="4744699" cy="604337"/>
                </a:xfrm>
                <a:prstGeom prst="rect">
                  <a:avLst/>
                </a:prstGeom>
                <a:blipFill>
                  <a:blip r:embed="rId3"/>
                  <a:stretch>
                    <a:fillRect l="-3030" b="-1428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6" name="Group"/>
          <p:cNvGrpSpPr/>
          <p:nvPr/>
        </p:nvGrpSpPr>
        <p:grpSpPr>
          <a:xfrm>
            <a:off x="1699221" y="4747831"/>
            <a:ext cx="8928922" cy="1939023"/>
            <a:chOff x="0" y="-64"/>
            <a:chExt cx="12698909" cy="2757721"/>
          </a:xfrm>
        </p:grpSpPr>
        <p:sp>
          <p:nvSpPr>
            <p:cNvPr id="603" name="This can be done efficiently with Semi Definite Programming.…"/>
            <p:cNvSpPr txBox="1"/>
            <p:nvPr/>
          </p:nvSpPr>
          <p:spPr>
            <a:xfrm>
              <a:off x="0" y="-64"/>
              <a:ext cx="12698909" cy="841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defTabSz="410751" hangingPunct="0">
                <a:defRPr b="0"/>
              </a:pPr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This can be done efficiently with Semi Definite Programming.  </a:t>
              </a:r>
            </a:p>
            <a:p>
              <a:pPr defTabSz="410751" hangingPunct="0">
                <a:defRPr b="0"/>
              </a:pPr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 use the powerful package </a:t>
              </a:r>
              <a:r>
                <a:rPr sz="1687" kern="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SDPB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4" name="Truncation is necessary, but the bounds are rigorous:…"/>
                <p:cNvSpPr txBox="1"/>
                <p:nvPr/>
              </p:nvSpPr>
              <p:spPr>
                <a:xfrm>
                  <a:off x="0" y="1213757"/>
                  <a:ext cx="12698909" cy="15439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Truncation is necessary, but the </a:t>
                  </a:r>
                  <a:r>
                    <a:rPr sz="1687" b="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bounds are rigorous</a:t>
                  </a:r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:</a:t>
                  </a: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r>
                        <a:rPr sz="200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𝑓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(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𝜒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)</m:t>
                          </m:r>
                        </m:e>
                      </m:d>
                      <m:r>
                        <a:rPr sz="200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∼</m:t>
                      </m:r>
                      <m:sSubSup>
                        <m:sSubSupPr>
                          <m:ctrlP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∑</m:t>
                          </m:r>
                        </m:e>
                        <m:sub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200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𝑁</m:t>
                              </m:r>
                            </m:e>
                            <m:sub>
                              <m:r>
                                <a:rPr sz="200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𝑑𝑒𝑟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sz="2004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b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𝑓</m:t>
                              </m:r>
                            </m:e>
                            <m:sup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(2</m:t>
                              </m:r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𝑙</m:t>
                              </m:r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)</m:t>
                              </m:r>
                            </m:sup>
                          </m:sSup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(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𝜒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)|</m:t>
                          </m:r>
                        </m:e>
                        <m:sub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𝜒</m:t>
                          </m:r>
                          <m:r>
                            <a:rPr sz="200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</m:t>
                          </m:r>
                          <m:f>
                            <m:fPr>
                              <m:ctrlP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00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    ,   bounds better and better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2039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𝑁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𝑑𝑒𝑟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→∞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604" name="Truncation is necessary, but the bounds are rigorous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13757"/>
                  <a:ext cx="12698909" cy="1543900"/>
                </a:xfrm>
                <a:prstGeom prst="rect">
                  <a:avLst/>
                </a:prstGeom>
                <a:blipFill>
                  <a:blip r:embed="rId4"/>
                  <a:stretch>
                    <a:fillRect l="-994" t="-232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5" name="[Simmons-Duffin ’15]"/>
            <p:cNvSpPr txBox="1"/>
            <p:nvPr/>
          </p:nvSpPr>
          <p:spPr>
            <a:xfrm>
              <a:off x="5140179" y="402934"/>
              <a:ext cx="2266149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pPr algn="ctr" defTabSz="410751" hangingPunct="0"/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[Simmons-Duffin ’15]</a:t>
              </a:r>
            </a:p>
          </p:txBody>
        </p:sp>
      </p:grpSp>
      <p:grpSp>
        <p:nvGrpSpPr>
          <p:cNvPr id="614" name="Group"/>
          <p:cNvGrpSpPr/>
          <p:nvPr/>
        </p:nvGrpSpPr>
        <p:grpSpPr>
          <a:xfrm>
            <a:off x="1631539" y="2977242"/>
            <a:ext cx="9972829" cy="1926621"/>
            <a:chOff x="-1" y="-1"/>
            <a:chExt cx="14183578" cy="2740080"/>
          </a:xfrm>
        </p:grpSpPr>
        <p:sp>
          <p:nvSpPr>
            <p:cNvPr id="607" name="Line"/>
            <p:cNvSpPr/>
            <p:nvPr/>
          </p:nvSpPr>
          <p:spPr>
            <a:xfrm>
              <a:off x="6349454" y="1117840"/>
              <a:ext cx="1" cy="4737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613" name="Group"/>
            <p:cNvGrpSpPr/>
            <p:nvPr/>
          </p:nvGrpSpPr>
          <p:grpSpPr>
            <a:xfrm>
              <a:off x="-1" y="-1"/>
              <a:ext cx="14183578" cy="2740080"/>
              <a:chOff x="0" y="0"/>
              <a:chExt cx="14183576" cy="2740078"/>
            </a:xfrm>
          </p:grpSpPr>
          <p:sp>
            <p:nvSpPr>
              <p:cNvPr id="608" name="Use inequalities to bound the allowed conformal data."/>
              <p:cNvSpPr txBox="1"/>
              <p:nvPr/>
            </p:nvSpPr>
            <p:spPr>
              <a:xfrm>
                <a:off x="99467" y="1507431"/>
                <a:ext cx="12499975" cy="4718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b="0"/>
                </a:lvl1pPr>
              </a:lstStyle>
              <a:p>
                <a:pPr algn="ctr" defTabSz="410751" hangingPunct="0"/>
                <a:r>
                  <a: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Use inequalities to bound the allowed conformal data.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9" name="Given a linear functional  , impose how it acts on the crossing equation"/>
                  <p:cNvSpPr txBox="1"/>
                  <p:nvPr/>
                </p:nvSpPr>
                <p:spPr>
                  <a:xfrm>
                    <a:off x="0" y="581392"/>
                    <a:ext cx="12698909" cy="5612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algn="ctr" defTabSz="410751" hangingPunct="0">
                      <a:defRPr b="0"/>
                    </a:pPr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Given a linear functional </a:t>
                    </a:r>
                    <a14:m>
                      <m:oMath xmlns:m="http://schemas.openxmlformats.org/officeDocument/2006/math">
                        <m:r>
                          <a:rPr sz="2144" i="1" kern="0">
                            <a:solidFill>
                              <a:srgbClr val="ED220B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𝛼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, impose how it acts on the crossing equation</a:t>
                    </a:r>
                    <a:endParaRPr sz="1687" kern="0">
                      <a:solidFill>
                        <a:srgbClr val="EE220C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>
              <p:sp>
                <p:nvSpPr>
                  <p:cNvPr id="609" name="Given a linear functional  , impose how it acts on the crossing 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581392"/>
                    <a:ext cx="12698909" cy="5612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875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0" name="General numerical bootstrap setup:"/>
              <p:cNvSpPr txBox="1"/>
              <p:nvPr/>
            </p:nvSpPr>
            <p:spPr>
              <a:xfrm>
                <a:off x="0" y="7663"/>
                <a:ext cx="12698909" cy="4718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algn="ctr" defTabSz="410751" hangingPunct="0"/>
                <a:r>
                  <a:rPr sz="1687" b="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General numerical bootstrap setup: </a:t>
                </a:r>
              </a:p>
            </p:txBody>
          </p:sp>
          <p:sp>
            <p:nvSpPr>
              <p:cNvPr id="611" name="[El-Showk,Paulos,Poland,Rychkov,…"/>
              <p:cNvSpPr txBox="1"/>
              <p:nvPr/>
            </p:nvSpPr>
            <p:spPr>
              <a:xfrm>
                <a:off x="7730873" y="2083398"/>
                <a:ext cx="6452703" cy="6566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algn="ctr" defTabSz="410751" hangingPunct="0">
                  <a:defRPr sz="1800" b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</a:defRPr>
                </a:pPr>
                <a:r>
                  <a:rPr sz="1266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[El-Showk,Paulos,Poland,Rychkov,</a:t>
                </a:r>
              </a:p>
              <a:p>
                <a:pPr algn="ctr" defTabSz="410751" hangingPunct="0">
                  <a:defRPr sz="1800" b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</a:defRPr>
                </a:pPr>
                <a:r>
                  <a:rPr sz="1266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Simmons-Duffin,Vichi ’12]</a:t>
                </a:r>
              </a:p>
            </p:txBody>
          </p:sp>
          <p:sp>
            <p:nvSpPr>
              <p:cNvPr id="612" name="Rounded Rectangle"/>
              <p:cNvSpPr/>
              <p:nvPr/>
            </p:nvSpPr>
            <p:spPr>
              <a:xfrm>
                <a:off x="845594" y="0"/>
                <a:ext cx="11007721" cy="2053221"/>
              </a:xfrm>
              <a:prstGeom prst="roundRect">
                <a:avLst>
                  <a:gd name="adj" fmla="val 20121"/>
                </a:avLst>
              </a:prstGeom>
              <a:noFill/>
              <a:ln w="25400" cap="flat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 advAuto="0"/>
      <p:bldP spid="606" grpId="0" animBg="1" advAuto="0"/>
      <p:bldP spid="61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A7CF-2C08-D817-DFA9-39ADBC34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Is the spectrum itself sufficient to obtain non-spectral observables? </a:t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in combination with conformal symmetry</a:t>
            </a:r>
          </a:p>
        </p:txBody>
      </p:sp>
    </p:spTree>
    <p:extLst>
      <p:ext uri="{BB962C8B-B14F-4D97-AF65-F5344CB8AC3E}">
        <p14:creationId xmlns:p14="http://schemas.microsoft.com/office/powerpoint/2010/main" val="303992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6" name="Equation"/>
              <p:cNvSpPr txBox="1"/>
              <p:nvPr/>
            </p:nvSpPr>
            <p:spPr>
              <a:xfrm>
                <a:off x="2509907" y="830708"/>
                <a:ext cx="7688836" cy="4814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672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1+</m:t>
                          </m:r>
                          <m:sSub>
                            <m:sSubPr>
                              <m:ctrl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ℬ</m:t>
                              </m:r>
                            </m:e>
                            <m:sub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𝜆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,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𝜒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)+</m:t>
                      </m:r>
                      <m:sSubSup>
                        <m:sSubSupPr>
                          <m:ctrlP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1,1,</m:t>
                          </m:r>
                          <m:sSub>
                            <m:sSubPr>
                              <m:ctrl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𝜒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)+</m:t>
                      </m:r>
                      <m:sSub>
                        <m:sSubPr>
                          <m:ctrlP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∑</m:t>
                          </m:r>
                        </m:e>
                        <m:sub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≥2</m:t>
                          </m:r>
                        </m:sub>
                      </m:sSub>
                      <m:sSubSup>
                        <m:sSubSupPr>
                          <m:ctrlP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1,1,</m:t>
                          </m:r>
                          <m:sSub>
                            <m:sSubPr>
                              <m:ctrl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67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67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𝜒</m:t>
                      </m:r>
                      <m:r>
                        <a:rPr sz="267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)=0</m:t>
                      </m:r>
                    </m:oMath>
                  </m:oMathPara>
                </a14:m>
                <a:endParaRPr sz="2672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1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07" y="830708"/>
                <a:ext cx="7688836" cy="481478"/>
              </a:xfrm>
              <a:prstGeom prst="rect">
                <a:avLst/>
              </a:prstGeom>
              <a:blipFill>
                <a:blip r:embed="rId2"/>
                <a:stretch>
                  <a:fillRect l="-824" r="-329" b="-205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7" name="Bounds for the first OPE coefficient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1176587" y="-44537"/>
                <a:ext cx="10094165" cy="840089"/>
              </a:xfrm>
              <a:prstGeom prst="rect">
                <a:avLst/>
              </a:prstGeom>
            </p:spPr>
            <p:txBody>
              <a:bodyPr>
                <a:normAutofit fontScale="90000"/>
              </a:bodyPr>
              <a:lstStyle/>
              <a:p>
                <a:pPr defTabSz="221806">
                  <a:defRPr sz="4320"/>
                </a:pPr>
                <a:r>
                  <a:rPr dirty="0"/>
                  <a:t>Bounds for the first OPE coefficient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832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832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sz="3832" i="1">
                            <a:latin typeface="Cambria Math" panose="02040503050406030204" pitchFamily="18" charset="0"/>
                          </a:rPr>
                          <m:t>1,1,</m:t>
                        </m:r>
                        <m:sSub>
                          <m:sSubPr>
                            <m:ctrlPr>
                              <a:rPr sz="383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3832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3832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sz="3832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dirty="0"/>
              </a:p>
            </p:txBody>
          </p:sp>
        </mc:Choice>
        <mc:Fallback>
          <p:sp>
            <p:nvSpPr>
              <p:cNvPr id="617" name="Bounds for the first OPE coefficien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176587" y="-44537"/>
                <a:ext cx="10094165" cy="840089"/>
              </a:xfrm>
              <a:prstGeom prst="rect">
                <a:avLst/>
              </a:prstGeom>
              <a:blipFill>
                <a:blip r:embed="rId3"/>
                <a:stretch>
                  <a:fillRect t="-895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2" name="Group"/>
          <p:cNvGrpSpPr/>
          <p:nvPr/>
        </p:nvGrpSpPr>
        <p:grpSpPr>
          <a:xfrm>
            <a:off x="1819719" y="1847039"/>
            <a:ext cx="4202075" cy="2420142"/>
            <a:chOff x="0" y="420472"/>
            <a:chExt cx="5976284" cy="34419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8" name=",…"/>
                <p:cNvSpPr/>
                <p:nvPr/>
              </p:nvSpPr>
              <p:spPr>
                <a:xfrm>
                  <a:off x="217909" y="1091823"/>
                  <a:ext cx="5540468" cy="27706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]=1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,     </a:t>
                  </a: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]≥0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Δ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≥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∗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1+</m:t>
                          </m:r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ℬ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</a:t>
                  </a:r>
                  <a:r>
                    <a:rPr sz="1687" b="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is maximal </a:t>
                  </a:r>
                  <a14:m>
                    <m:oMath xmlns:m="http://schemas.openxmlformats.org/officeDocument/2006/math"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≡−</m:t>
                      </m:r>
                      <m:sSub>
                        <m:sSub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B</m:t>
                          </m:r>
                        </m:e>
                        <m:sub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b>
                      </m:sSub>
                    </m:oMath>
                  </a14:m>
                  <a:endParaRPr sz="1687" b="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18" name=",…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09" y="1091823"/>
                  <a:ext cx="5540468" cy="27706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9" name="Using SDPB, find the functional such that"/>
            <p:cNvSpPr/>
            <p:nvPr/>
          </p:nvSpPr>
          <p:spPr>
            <a:xfrm>
              <a:off x="3160771" y="42047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410751" hangingPunct="0">
                <a:defRPr b="0"/>
              </a:pPr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Using </a:t>
              </a:r>
              <a:r>
                <a:rPr sz="1687" kern="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SDPB</a:t>
              </a:r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find the functional such that</a:t>
              </a:r>
            </a:p>
          </p:txBody>
        </p:sp>
        <p:sp>
          <p:nvSpPr>
            <p:cNvPr id="620" name="Rounded Rectangle"/>
            <p:cNvSpPr/>
            <p:nvPr/>
          </p:nvSpPr>
          <p:spPr>
            <a:xfrm>
              <a:off x="0" y="1100059"/>
              <a:ext cx="5976284" cy="2754153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21" name="Upper bound"/>
            <p:cNvSpPr/>
            <p:nvPr/>
          </p:nvSpPr>
          <p:spPr>
            <a:xfrm>
              <a:off x="3843172" y="130382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defRPr b="0"/>
              </a:lvl1pPr>
            </a:lstStyle>
            <a:p>
              <a:pPr defTabSz="410751" hangingPunct="0"/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Upper bound</a:t>
              </a:r>
            </a:p>
          </p:txBody>
        </p:sp>
      </p:grpSp>
      <p:grpSp>
        <p:nvGrpSpPr>
          <p:cNvPr id="625" name="Group"/>
          <p:cNvGrpSpPr/>
          <p:nvPr/>
        </p:nvGrpSpPr>
        <p:grpSpPr>
          <a:xfrm>
            <a:off x="1866892" y="4318135"/>
            <a:ext cx="4107729" cy="1004892"/>
            <a:chOff x="0" y="0"/>
            <a:chExt cx="5842102" cy="14291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3" name="Text"/>
                <p:cNvSpPr txBox="1"/>
                <p:nvPr/>
              </p:nvSpPr>
              <p:spPr>
                <a:xfrm>
                  <a:off x="0" y="392952"/>
                  <a:ext cx="5842102" cy="10362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>
                  <a:lvl1pPr algn="l">
                    <a:defRPr sz="3400" b="0"/>
                  </a:lvl1pPr>
                </a:lstStyle>
                <a:p>
                  <a:pPr defTabSz="410751" hangingPunct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96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B</m:t>
                            </m:r>
                          </m:e>
                          <m:sub>
                            <m: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𝑢𝑝𝑝𝑒𝑟</m:t>
                            </m:r>
                          </m:sub>
                        </m:sSub>
                        <m:r>
                          <a:rPr sz="196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sSubSup>
                          <m:sSubSupPr>
                            <m:ctrlP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𝐶</m:t>
                            </m:r>
                          </m:e>
                          <m:sub>
                            <m: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1,1,</m:t>
                            </m:r>
                            <m:sSub>
                              <m:sSubPr>
                                <m:ctrlPr>
                                  <a:rPr sz="1969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sz="1969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sz="1969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sz="196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sz="196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+(≥0</m:t>
                        </m:r>
                        <m:r>
                          <a:rPr sz="196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𝑞𝑢𝑎𝑛𝑡𝑖𝑡𝑦</m:t>
                        </m:r>
                        <m:r>
                          <a:rPr sz="196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)=0</m:t>
                        </m:r>
                      </m:oMath>
                    </m:oMathPara>
                  </a14:m>
                  <a:endParaRPr sz="239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23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2952"/>
                  <a:ext cx="5842102" cy="1036225"/>
                </a:xfrm>
                <a:prstGeom prst="rect">
                  <a:avLst/>
                </a:prstGeom>
                <a:blipFill>
                  <a:blip r:embed="rId5"/>
                  <a:stretch>
                    <a:fillRect l="-30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4" name="Line"/>
            <p:cNvSpPr/>
            <p:nvPr/>
          </p:nvSpPr>
          <p:spPr>
            <a:xfrm>
              <a:off x="2921050" y="0"/>
              <a:ext cx="1" cy="6564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33" name="Group"/>
          <p:cNvGrpSpPr/>
          <p:nvPr/>
        </p:nvGrpSpPr>
        <p:grpSpPr>
          <a:xfrm>
            <a:off x="6195265" y="2302264"/>
            <a:ext cx="4202076" cy="3020764"/>
            <a:chOff x="0" y="-5234"/>
            <a:chExt cx="5976285" cy="4296197"/>
          </a:xfrm>
        </p:grpSpPr>
        <p:grpSp>
          <p:nvGrpSpPr>
            <p:cNvPr id="629" name="Group"/>
            <p:cNvGrpSpPr/>
            <p:nvPr/>
          </p:nvGrpSpPr>
          <p:grpSpPr>
            <a:xfrm>
              <a:off x="0" y="-5234"/>
              <a:ext cx="5976285" cy="2803344"/>
              <a:chOff x="0" y="-5233"/>
              <a:chExt cx="5976284" cy="280334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6" name=",…"/>
                  <p:cNvSpPr txBox="1"/>
                  <p:nvPr/>
                </p:nvSpPr>
                <p:spPr>
                  <a:xfrm>
                    <a:off x="286258" y="9884"/>
                    <a:ext cx="5236072" cy="278822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defTabSz="410751" hangingPunct="0">
                      <a:defRPr b="0"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sz="2074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𝛼</m:t>
                            </m:r>
                          </m:e>
                          <m:sup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𝑙𝑜𝑤𝑒𝑟</m:t>
                            </m:r>
                          </m:sup>
                        </m:sSup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[</m:t>
                        </m:r>
                        <m:sSub>
                          <m:sSubPr>
                            <m:ctrl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𝒢</m:t>
                            </m:r>
                          </m:e>
                          <m:sub>
                            <m:sSub>
                              <m:sSubPr>
                                <m:ctrlPr>
                                  <a:rPr sz="2074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sz="2074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sz="2074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]=−1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,     </a:t>
                    </a:r>
                  </a:p>
                  <a:p>
                    <a:pPr defTabSz="410751" hangingPunct="0">
                      <a:defRPr b="0"/>
                    </a:pPr>
                    <a:endPara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  <a:p>
                    <a:pPr defTabSz="410751" hangingPunct="0">
                      <a:defRPr b="0"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sz="2039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𝛼</m:t>
                            </m:r>
                          </m:e>
                          <m:sup>
                            <m: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𝑙𝑜𝑤𝑒𝑟</m:t>
                            </m:r>
                          </m:sup>
                        </m:sSup>
                        <m:r>
                          <a:rPr sz="203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[</m:t>
                        </m:r>
                        <m:sSub>
                          <m:sSubPr>
                            <m:ctrlP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sub>
                        </m:sSub>
                        <m:r>
                          <a:rPr sz="203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]≥0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 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203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Δ</m:t>
                        </m:r>
                        <m:r>
                          <a:rPr sz="203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≥</m:t>
                        </m:r>
                        <m:sSub>
                          <m:sSubPr>
                            <m:ctrlP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e>
                          <m:sub>
                            <m: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∗</m:t>
                            </m:r>
                          </m:sub>
                        </m:sSub>
                        <m:r>
                          <a:rPr sz="203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≡</m:t>
                        </m:r>
                        <m:sSub>
                          <m:sSubPr>
                            <m:ctrlPr>
                              <a:rPr sz="203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039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e>
                          <m:sub>
                            <m:r>
                              <a:rPr sz="2039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  <a:p>
                    <a:pPr defTabSz="410751" hangingPunct="0">
                      <a:defRPr b="0"/>
                    </a:pPr>
                    <a:endPara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  <a:p>
                    <a:pPr defTabSz="410751" hangingPunct="0">
                      <a:defRPr b="0"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sz="2074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𝛼</m:t>
                            </m:r>
                          </m:e>
                          <m:sup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𝑙𝑜𝑤𝑒𝑟</m:t>
                            </m:r>
                          </m:sup>
                        </m:sSup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[</m:t>
                        </m:r>
                        <m:sSub>
                          <m:sSubPr>
                            <m:ctrl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𝒢</m:t>
                            </m:r>
                          </m:e>
                          <m:sub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sz="2074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074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ℬ</m:t>
                                </m:r>
                              </m:e>
                              <m:sub>
                                <m:r>
                                  <a:rPr sz="2074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]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 </a:t>
                    </a:r>
                    <a:r>
                      <a:rPr sz="1687" b="1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is maximal </a:t>
                    </a:r>
                    <a14:m>
                      <m:oMath xmlns:m="http://schemas.openxmlformats.org/officeDocument/2006/math">
                        <m:r>
                          <a:rPr sz="214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≡</m:t>
                        </m:r>
                        <m:sSub>
                          <m:sSubPr>
                            <m:ctrlPr>
                              <a:rPr sz="214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sz="214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B</m:t>
                            </m:r>
                          </m:e>
                          <m:sub>
                            <m:r>
                              <a:rPr sz="214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𝑙𝑜𝑤𝑒𝑟</m:t>
                            </m:r>
                          </m:sub>
                        </m:sSub>
                      </m:oMath>
                    </a14:m>
                    <a:endParaRPr sz="1687" b="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>
              <p:sp>
                <p:nvSpPr>
                  <p:cNvPr id="626" name=",…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258" y="9884"/>
                    <a:ext cx="5236072" cy="27882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31" b="-1282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7" name="Lower bound"/>
              <p:cNvSpPr txBox="1"/>
              <p:nvPr/>
            </p:nvSpPr>
            <p:spPr>
              <a:xfrm>
                <a:off x="3806843" y="-5233"/>
                <a:ext cx="1917334" cy="4718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>
                  <a:defRPr b="0"/>
                </a:lvl1pPr>
              </a:lstStyle>
              <a:p>
                <a:pPr defTabSz="410751" hangingPunct="0"/>
                <a:r>
                  <a: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Lower bound</a:t>
                </a:r>
              </a:p>
            </p:txBody>
          </p:sp>
          <p:sp>
            <p:nvSpPr>
              <p:cNvPr id="628" name="Rounded Rectangle"/>
              <p:cNvSpPr/>
              <p:nvPr/>
            </p:nvSpPr>
            <p:spPr>
              <a:xfrm>
                <a:off x="0" y="26921"/>
                <a:ext cx="5976284" cy="2754153"/>
              </a:xfrm>
              <a:prstGeom prst="roundRect">
                <a:avLst>
                  <a:gd name="adj" fmla="val 15000"/>
                </a:avLst>
              </a:prstGeom>
              <a:noFill/>
              <a:ln w="25400" cap="flat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632" name="Group"/>
            <p:cNvGrpSpPr/>
            <p:nvPr/>
          </p:nvGrpSpPr>
          <p:grpSpPr>
            <a:xfrm>
              <a:off x="67091" y="2861781"/>
              <a:ext cx="5842103" cy="1429182"/>
              <a:chOff x="0" y="0"/>
              <a:chExt cx="5842102" cy="142917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0" name="Text"/>
                  <p:cNvSpPr txBox="1"/>
                  <p:nvPr/>
                </p:nvSpPr>
                <p:spPr>
                  <a:xfrm>
                    <a:off x="0" y="392954"/>
                    <a:ext cx="5842102" cy="103622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>
                    <a:lvl1pPr algn="l">
                      <a:defRPr sz="3400" b="0"/>
                    </a:lvl1pPr>
                  </a:lstStyle>
                  <a:p>
                    <a:pPr defTabSz="410751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+</m:t>
                          </m:r>
                          <m:sSub>
                            <m:sSubPr>
                              <m:ctrl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B</m:t>
                              </m:r>
                            </m:e>
                            <m:sub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𝑙𝑜𝑤𝑒𝑟</m:t>
                              </m:r>
                            </m:sub>
                          </m:sSub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</m:t>
                          </m:r>
                          <m:sSubSup>
                            <m:sSubSupPr>
                              <m:ctrl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𝐶</m:t>
                              </m:r>
                            </m:e>
                            <m:sub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1,1,</m:t>
                              </m:r>
                              <m:sSub>
                                <m:sSubPr>
                                  <m:ctrlPr>
                                    <a:rPr sz="1969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1969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sz="1969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+(≥0</m:t>
                          </m:r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𝑞𝑢𝑎𝑛𝑡𝑖𝑡𝑦</m:t>
                          </m:r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)=0</m:t>
                          </m:r>
                        </m:oMath>
                      </m:oMathPara>
                    </a14:m>
                    <a:endParaRPr sz="239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>
              <p:sp>
                <p:nvSpPr>
                  <p:cNvPr id="630" name="Text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92954"/>
                    <a:ext cx="5842102" cy="10362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31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1" name="Line"/>
              <p:cNvSpPr/>
              <p:nvPr/>
            </p:nvSpPr>
            <p:spPr>
              <a:xfrm>
                <a:off x="2921050" y="0"/>
                <a:ext cx="1" cy="65643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36" name="Group"/>
          <p:cNvGrpSpPr/>
          <p:nvPr/>
        </p:nvGrpSpPr>
        <p:grpSpPr>
          <a:xfrm>
            <a:off x="4335152" y="5378899"/>
            <a:ext cx="3521698" cy="1493366"/>
            <a:chOff x="0" y="0"/>
            <a:chExt cx="5008635" cy="21238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4" name="Text"/>
                <p:cNvSpPr txBox="1"/>
                <p:nvPr/>
              </p:nvSpPr>
              <p:spPr>
                <a:xfrm>
                  <a:off x="0" y="641098"/>
                  <a:ext cx="5008635" cy="14827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>
                  <a:lvl1pPr algn="l">
                    <a:defRPr sz="3400" b="0"/>
                  </a:lvl1pPr>
                </a:lstStyle>
                <a:p>
                  <a:pPr defTabSz="410751" hangingPunct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812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B</m:t>
                            </m:r>
                          </m:e>
                          <m:sub>
                            <m: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𝑙𝑜𝑤𝑒𝑟</m:t>
                            </m:r>
                          </m:sub>
                        </m:sSub>
                        <m:r>
                          <a:rPr sz="28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≤</m:t>
                        </m:r>
                        <m:sSubSup>
                          <m:sSubSupPr>
                            <m:ctrlP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𝐶</m:t>
                            </m:r>
                          </m:e>
                          <m:sub>
                            <m: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1,1,</m:t>
                            </m:r>
                            <m:sSub>
                              <m:sSubPr>
                                <m:ctrlPr>
                                  <a:rPr sz="2812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sz="2812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sz="2812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sz="28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≤</m:t>
                        </m:r>
                        <m:sSub>
                          <m:sSubPr>
                            <m:ctrlP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B</m:t>
                            </m:r>
                          </m:e>
                          <m:sub>
                            <m:r>
                              <a:rPr sz="28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𝑢𝑝𝑝𝑒𝑟</m:t>
                            </m:r>
                          </m:sub>
                        </m:sSub>
                      </m:oMath>
                    </m:oMathPara>
                  </a14:m>
                  <a:endParaRPr sz="239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34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641098"/>
                  <a:ext cx="5008635" cy="1482799"/>
                </a:xfrm>
                <a:prstGeom prst="rect">
                  <a:avLst/>
                </a:prstGeom>
                <a:blipFill>
                  <a:blip r:embed="rId8"/>
                  <a:stretch>
                    <a:fillRect l="-2518" b="-602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5" name="Arrow 1"/>
            <p:cNvSpPr/>
            <p:nvPr/>
          </p:nvSpPr>
          <p:spPr>
            <a:xfrm rot="5400000">
              <a:off x="2155212" y="-416294"/>
              <a:ext cx="698211" cy="153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08" extrusionOk="0">
                  <a:moveTo>
                    <a:pt x="6851" y="2"/>
                  </a:moveTo>
                  <a:cubicBezTo>
                    <a:pt x="6743" y="16"/>
                    <a:pt x="6673" y="93"/>
                    <a:pt x="6673" y="230"/>
                  </a:cubicBezTo>
                  <a:lnTo>
                    <a:pt x="6673" y="2728"/>
                  </a:lnTo>
                  <a:cubicBezTo>
                    <a:pt x="6673" y="2997"/>
                    <a:pt x="6187" y="3225"/>
                    <a:pt x="5582" y="3225"/>
                  </a:cubicBezTo>
                  <a:lnTo>
                    <a:pt x="1091" y="3225"/>
                  </a:lnTo>
                  <a:cubicBezTo>
                    <a:pt x="497" y="3225"/>
                    <a:pt x="0" y="3446"/>
                    <a:pt x="0" y="3721"/>
                  </a:cubicBezTo>
                  <a:lnTo>
                    <a:pt x="0" y="10753"/>
                  </a:lnTo>
                  <a:lnTo>
                    <a:pt x="0" y="17783"/>
                  </a:lnTo>
                  <a:cubicBezTo>
                    <a:pt x="0" y="18053"/>
                    <a:pt x="485" y="18281"/>
                    <a:pt x="1091" y="18281"/>
                  </a:cubicBezTo>
                  <a:lnTo>
                    <a:pt x="5582" y="18281"/>
                  </a:lnTo>
                  <a:cubicBezTo>
                    <a:pt x="6175" y="18281"/>
                    <a:pt x="6673" y="18501"/>
                    <a:pt x="6673" y="18777"/>
                  </a:cubicBezTo>
                  <a:lnTo>
                    <a:pt x="6673" y="21276"/>
                  </a:lnTo>
                  <a:cubicBezTo>
                    <a:pt x="6673" y="21551"/>
                    <a:pt x="6934" y="21589"/>
                    <a:pt x="7267" y="21352"/>
                  </a:cubicBezTo>
                  <a:lnTo>
                    <a:pt x="21351" y="11180"/>
                  </a:lnTo>
                  <a:cubicBezTo>
                    <a:pt x="21517" y="11061"/>
                    <a:pt x="21588" y="10909"/>
                    <a:pt x="21588" y="10753"/>
                  </a:cubicBezTo>
                  <a:cubicBezTo>
                    <a:pt x="21600" y="10602"/>
                    <a:pt x="21517" y="10445"/>
                    <a:pt x="21351" y="10326"/>
                  </a:cubicBezTo>
                  <a:lnTo>
                    <a:pt x="7267" y="154"/>
                  </a:lnTo>
                  <a:cubicBezTo>
                    <a:pt x="7106" y="38"/>
                    <a:pt x="6959" y="-11"/>
                    <a:pt x="6851" y="2"/>
                  </a:cubicBezTo>
                  <a:close/>
                </a:path>
              </a:pathLst>
            </a:custGeom>
            <a:solidFill>
              <a:schemeClr val="accent2">
                <a:hueOff val="167855"/>
                <a:satOff val="17755"/>
                <a:lumOff val="-166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 advAuto="0"/>
      <p:bldP spid="625" grpId="0" animBg="1" advAuto="0"/>
      <p:bldP spid="633" grpId="0" animBg="1" advAuto="0"/>
      <p:bldP spid="63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osi.jpeg" descr="pos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86" y="624742"/>
            <a:ext cx="4242660" cy="267817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9" name="Equation"/>
              <p:cNvSpPr txBox="1"/>
              <p:nvPr/>
            </p:nvSpPr>
            <p:spPr>
              <a:xfrm>
                <a:off x="1838962" y="188058"/>
                <a:ext cx="1250086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96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1969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3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62" y="188058"/>
                <a:ext cx="1250086" cy="303032"/>
              </a:xfrm>
              <a:prstGeom prst="rect">
                <a:avLst/>
              </a:prstGeom>
              <a:blipFill>
                <a:blip r:embed="rId3"/>
                <a:stretch>
                  <a:fillRect l="-1000" b="-32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0" name="Equation"/>
              <p:cNvSpPr txBox="1"/>
              <p:nvPr/>
            </p:nvSpPr>
            <p:spPr>
              <a:xfrm>
                <a:off x="5430589" y="2956367"/>
                <a:ext cx="221214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1969" i="1" kern="0">
                          <a:solidFill>
                            <a:srgbClr val="5C5C5C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Δ</m:t>
                      </m:r>
                    </m:oMath>
                  </m:oMathPara>
                </a14:m>
                <a:endParaRPr sz="1969" kern="0">
                  <a:solidFill>
                    <a:srgbClr val="5C5C5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4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89" y="2956367"/>
                <a:ext cx="221214" cy="303032"/>
              </a:xfrm>
              <a:prstGeom prst="rect">
                <a:avLst/>
              </a:prstGeom>
              <a:blipFill>
                <a:blip r:embed="rId4"/>
                <a:stretch>
                  <a:fillRect l="-22222" r="-22222" b="-8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1" name="nega.jpeg" descr="neg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982" y="3910846"/>
            <a:ext cx="4699001" cy="290750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2" name="Equation"/>
              <p:cNvSpPr txBox="1"/>
              <p:nvPr/>
            </p:nvSpPr>
            <p:spPr>
              <a:xfrm>
                <a:off x="10217894" y="3832115"/>
                <a:ext cx="221214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1969" i="1" kern="0">
                          <a:solidFill>
                            <a:srgbClr val="5C5C5C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Δ</m:t>
                      </m:r>
                    </m:oMath>
                  </m:oMathPara>
                </a14:m>
                <a:endParaRPr sz="1969" kern="0">
                  <a:solidFill>
                    <a:srgbClr val="5C5C5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4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94" y="3832115"/>
                <a:ext cx="221214" cy="303032"/>
              </a:xfrm>
              <a:prstGeom prst="rect">
                <a:avLst/>
              </a:prstGeom>
              <a:blipFill>
                <a:blip r:embed="rId6"/>
                <a:stretch>
                  <a:fillRect l="-22222" r="-27778" b="-8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3" name="Equation"/>
              <p:cNvSpPr txBox="1"/>
              <p:nvPr/>
            </p:nvSpPr>
            <p:spPr>
              <a:xfrm>
                <a:off x="5891974" y="3507048"/>
                <a:ext cx="1224438" cy="30848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96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196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1969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4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74" y="3507048"/>
                <a:ext cx="1224438" cy="308482"/>
              </a:xfrm>
              <a:prstGeom prst="rect">
                <a:avLst/>
              </a:prstGeom>
              <a:blipFill>
                <a:blip r:embed="rId7"/>
                <a:stretch>
                  <a:fillRect l="-2062" b="-36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4" name="Equation"/>
              <p:cNvSpPr txBox="1"/>
              <p:nvPr/>
            </p:nvSpPr>
            <p:spPr>
              <a:xfrm>
                <a:off x="2982269" y="3800898"/>
                <a:ext cx="339132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1969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1969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969" kern="0">
                  <a:solidFill>
                    <a:srgbClr val="5C5C5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4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269" y="3800898"/>
                <a:ext cx="339132" cy="303032"/>
              </a:xfrm>
              <a:prstGeom prst="rect">
                <a:avLst/>
              </a:prstGeom>
              <a:blipFill>
                <a:blip r:embed="rId8"/>
                <a:stretch>
                  <a:fillRect l="-14286" r="-3571" b="-12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" name="Line"/>
          <p:cNvSpPr/>
          <p:nvPr/>
        </p:nvSpPr>
        <p:spPr>
          <a:xfrm flipV="1">
            <a:off x="2998209" y="3312883"/>
            <a:ext cx="1" cy="478053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sp>
        <p:nvSpPr>
          <p:cNvPr id="646" name="Line"/>
          <p:cNvSpPr/>
          <p:nvPr/>
        </p:nvSpPr>
        <p:spPr>
          <a:xfrm flipV="1">
            <a:off x="7418232" y="4146688"/>
            <a:ext cx="1" cy="478053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Equation"/>
              <p:cNvSpPr txBox="1"/>
              <p:nvPr/>
            </p:nvSpPr>
            <p:spPr>
              <a:xfrm>
                <a:off x="7375699" y="4666160"/>
                <a:ext cx="339132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1969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1969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969" kern="0">
                  <a:solidFill>
                    <a:srgbClr val="5C5C5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64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99" y="4666160"/>
                <a:ext cx="339132" cy="303032"/>
              </a:xfrm>
              <a:prstGeom prst="rect">
                <a:avLst/>
              </a:prstGeom>
              <a:blipFill>
                <a:blip r:embed="rId9"/>
                <a:stretch>
                  <a:fillRect l="-14286" r="-3571" b="-16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8" name="The two functionals for coupling g=1/2,"/>
              <p:cNvSpPr txBox="1"/>
              <p:nvPr/>
            </p:nvSpPr>
            <p:spPr>
              <a:xfrm>
                <a:off x="5103633" y="540774"/>
                <a:ext cx="6037808" cy="407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 defTabSz="410751" hangingPunct="0">
                  <a:spcBef>
                    <a:spcPts val="984"/>
                  </a:spcBef>
                  <a:defRPr sz="2800" b="0" i="1" spc="28"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  <a:r>
                  <a:rPr sz="1969" i="1" kern="0" spc="20">
                    <a:solidFill>
                      <a:srgbClr val="000000"/>
                    </a:solidFill>
                    <a:latin typeface="Iowan Old Style Roman"/>
                    <a:sym typeface="Iowan Old Style Roman"/>
                  </a:rPr>
                  <a:t>The two functionals for coupling g=1/2,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180" i="1" kern="0" spc="2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Iowan Old Style Roman"/>
                          </a:rPr>
                        </m:ctrlPr>
                      </m:sSubPr>
                      <m:e>
                        <m:r>
                          <a:rPr sz="2180" i="1" kern="0" spc="2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Iowan Old Style Roman"/>
                          </a:rPr>
                          <m:t>𝑁</m:t>
                        </m:r>
                      </m:e>
                      <m:sub>
                        <m:r>
                          <a:rPr sz="2180" i="1" kern="0" spc="2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Iowan Old Style Roman"/>
                          </a:rPr>
                          <m:t>𝑑𝑒𝑟</m:t>
                        </m:r>
                      </m:sub>
                    </m:sSub>
                    <m:r>
                      <a:rPr sz="2180" i="1" kern="0" spc="2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Iowan Old Style Roman"/>
                      </a:rPr>
                      <m:t>=20</m:t>
                    </m:r>
                  </m:oMath>
                </a14:m>
                <a:endParaRPr sz="1969" i="1" kern="0" spc="20">
                  <a:solidFill>
                    <a:srgbClr val="000000"/>
                  </a:solidFill>
                  <a:latin typeface="Iowan Old Style Roman"/>
                  <a:sym typeface="Iowan Old Style Roman"/>
                </a:endParaRPr>
              </a:p>
            </p:txBody>
          </p:sp>
        </mc:Choice>
        <mc:Fallback>
          <p:sp>
            <p:nvSpPr>
              <p:cNvPr id="648" name="The two functionals for coupling g=1/2,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33" y="540774"/>
                <a:ext cx="6037808" cy="407612"/>
              </a:xfrm>
              <a:prstGeom prst="rect">
                <a:avLst/>
              </a:prstGeom>
              <a:blipFill>
                <a:blip r:embed="rId10"/>
                <a:stretch>
                  <a:fillRect l="-1887" t="-3030" b="-272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Line"/>
          <p:cNvSpPr/>
          <p:nvPr/>
        </p:nvSpPr>
        <p:spPr>
          <a:xfrm flipH="1" flipV="1">
            <a:off x="3030535" y="2037411"/>
            <a:ext cx="573754" cy="573754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sp>
        <p:nvSpPr>
          <p:cNvPr id="651" name="Strong coupling"/>
          <p:cNvSpPr txBox="1"/>
          <p:nvPr/>
        </p:nvSpPr>
        <p:spPr>
          <a:xfrm>
            <a:off x="2985457" y="2545641"/>
            <a:ext cx="1305807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1400"/>
              </a:spcBef>
              <a:defRPr sz="1900" b="0" i="1" spc="19">
                <a:solidFill>
                  <a:srgbClr val="FF2600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defTabSz="410751" hangingPunct="0">
              <a:spcBef>
                <a:spcPts val="984"/>
              </a:spcBef>
              <a:defRPr>
                <a:solidFill>
                  <a:srgbClr val="5C5C5C"/>
                </a:solidFill>
              </a:defRPr>
            </a:pPr>
            <a:r>
              <a:rPr sz="1336" kern="0" spc="13"/>
              <a:t>Strong coupling</a:t>
            </a:r>
          </a:p>
        </p:txBody>
      </p:sp>
      <p:sp>
        <p:nvSpPr>
          <p:cNvPr id="652" name="[Ferrero Meneghelli ’21]"/>
          <p:cNvSpPr txBox="1"/>
          <p:nvPr/>
        </p:nvSpPr>
        <p:spPr>
          <a:xfrm>
            <a:off x="2755645" y="2631605"/>
            <a:ext cx="1845261" cy="48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spcBef>
                <a:spcPts val="1400"/>
              </a:spcBef>
              <a:defRPr sz="1900" b="0" i="1" spc="19">
                <a:solidFill>
                  <a:srgbClr val="605C68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defTabSz="410751" hangingPunct="0">
              <a:spcBef>
                <a:spcPts val="984"/>
              </a:spcBef>
              <a:defRPr>
                <a:solidFill>
                  <a:srgbClr val="000000"/>
                </a:solidFill>
              </a:defRPr>
            </a:pPr>
            <a:r>
              <a:rPr sz="1336" kern="0" spc="13"/>
              <a:t>[Ferrero Meneghelli ’21]</a:t>
            </a:r>
          </a:p>
        </p:txBody>
      </p:sp>
      <p:pic>
        <p:nvPicPr>
          <p:cNvPr id="653" name="C1plotK.png" descr="C1plot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92" y="504655"/>
            <a:ext cx="8994328" cy="558098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OPE coefficient   including only 2 states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19953" y="-95907"/>
                <a:ext cx="11170023" cy="8400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defTabSz="209482">
                  <a:defRPr sz="4080"/>
                </a:pPr>
                <a:r>
                  <a:rPr dirty="0"/>
                  <a:t>OPE coefficient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62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621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sz="3621" i="1">
                            <a:latin typeface="Cambria Math" panose="02040503050406030204" pitchFamily="18" charset="0"/>
                          </a:rPr>
                          <m:t>1,1,</m:t>
                        </m:r>
                        <m:sSub>
                          <m:sSubPr>
                            <m:ctrlPr>
                              <a:rPr sz="362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3621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362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sz="3621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including only 2 states</a:t>
                </a:r>
              </a:p>
            </p:txBody>
          </p:sp>
        </mc:Choice>
        <mc:Fallback>
          <p:sp>
            <p:nvSpPr>
              <p:cNvPr id="654" name="OPE coefficient   including only 2 state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19953" y="-95907"/>
                <a:ext cx="11170023" cy="840089"/>
              </a:xfrm>
              <a:prstGeom prst="rect">
                <a:avLst/>
              </a:prstGeom>
              <a:blipFill>
                <a:blip r:embed="rId3"/>
                <a:stretch>
                  <a:fillRect t="-11940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3" name="Group"/>
          <p:cNvGrpSpPr/>
          <p:nvPr/>
        </p:nvGrpSpPr>
        <p:grpSpPr>
          <a:xfrm>
            <a:off x="1717299" y="2108098"/>
            <a:ext cx="5484687" cy="5433231"/>
            <a:chOff x="0" y="215900"/>
            <a:chExt cx="7800442" cy="7727261"/>
          </a:xfrm>
        </p:grpSpPr>
        <p:sp>
          <p:nvSpPr>
            <p:cNvPr id="655" name="Line"/>
            <p:cNvSpPr/>
            <p:nvPr/>
          </p:nvSpPr>
          <p:spPr>
            <a:xfrm flipH="1">
              <a:off x="2823436" y="330199"/>
              <a:ext cx="732049" cy="199530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b="0">
                  <a:solidFill>
                    <a:srgbClr val="5C5C5C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687" kern="0">
                <a:solidFill>
                  <a:srgbClr val="5C5C5C"/>
                </a:solidFill>
                <a:latin typeface="DIN Alternate Bold"/>
                <a:sym typeface="DIN Alternate Bold"/>
              </a:endParaRPr>
            </a:p>
          </p:txBody>
        </p:sp>
        <p:sp>
          <p:nvSpPr>
            <p:cNvPr id="656" name="Strong coupling"/>
            <p:cNvSpPr/>
            <p:nvPr/>
          </p:nvSpPr>
          <p:spPr>
            <a:xfrm>
              <a:off x="3597963" y="2159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1400"/>
                </a:spcBef>
                <a:defRPr sz="1900" b="0" i="1" spc="19">
                  <a:solidFill>
                    <a:srgbClr val="FF26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lvl1pPr>
            </a:lstStyle>
            <a:p>
              <a:pPr defTabSz="410751" hangingPunct="0">
                <a:spcBef>
                  <a:spcPts val="984"/>
                </a:spcBef>
                <a:defRPr>
                  <a:solidFill>
                    <a:srgbClr val="5C5C5C"/>
                  </a:solidFill>
                </a:defRPr>
              </a:pPr>
              <a:r>
                <a:rPr sz="1336" kern="0" spc="13"/>
                <a:t>Strong coupling</a:t>
              </a:r>
            </a:p>
          </p:txBody>
        </p:sp>
        <p:sp>
          <p:nvSpPr>
            <p:cNvPr id="657" name="[Ferrero Meneghelli ’21]"/>
            <p:cNvSpPr/>
            <p:nvPr/>
          </p:nvSpPr>
          <p:spPr>
            <a:xfrm>
              <a:off x="3690371" y="338042"/>
              <a:ext cx="2624371" cy="37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pPr algn="ctr" defTabSz="410751" hangingPunct="0"/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[Ferrero Meneghelli ’21]</a:t>
              </a:r>
            </a:p>
          </p:txBody>
        </p:sp>
        <p:sp>
          <p:nvSpPr>
            <p:cNvPr id="658" name="Weak coupling"/>
            <p:cNvSpPr/>
            <p:nvPr/>
          </p:nvSpPr>
          <p:spPr>
            <a:xfrm>
              <a:off x="1669063" y="425422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1400"/>
                </a:spcBef>
                <a:defRPr sz="1900" b="0" i="1" spc="19">
                  <a:solidFill>
                    <a:srgbClr val="FF26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lvl1pPr>
            </a:lstStyle>
            <a:p>
              <a:pPr defTabSz="410751" hangingPunct="0">
                <a:spcBef>
                  <a:spcPts val="984"/>
                </a:spcBef>
                <a:defRPr>
                  <a:solidFill>
                    <a:srgbClr val="5C5C5C"/>
                  </a:solidFill>
                </a:defRPr>
              </a:pPr>
              <a:r>
                <a:rPr sz="1336" kern="0" spc="13"/>
                <a:t>Weak coupling</a:t>
              </a:r>
            </a:p>
          </p:txBody>
        </p:sp>
        <p:sp>
          <p:nvSpPr>
            <p:cNvPr id="659" name="[Kiryu Komatsu’18] ; [Cavaglià, Gromov, Julius, MP ’22]"/>
            <p:cNvSpPr/>
            <p:nvPr/>
          </p:nvSpPr>
          <p:spPr>
            <a:xfrm>
              <a:off x="1596372" y="4389064"/>
              <a:ext cx="6204070" cy="37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 defTabSz="410751" hangingPunct="0">
                <a:defRPr sz="1800" b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[Kiryu Komatsu’18]</a:t>
              </a:r>
              <a:r>
                <a:rPr sz="1266" kern="0">
                  <a:solidFill>
                    <a:srgbClr val="605C6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; </a:t>
              </a:r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[Cavaglià, Gromov, Julius, </a:t>
              </a:r>
              <a:r>
                <a:rPr sz="1266" b="1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MP</a:t>
              </a:r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’22]</a:t>
              </a:r>
            </a:p>
          </p:txBody>
        </p:sp>
        <p:sp>
          <p:nvSpPr>
            <p:cNvPr id="660" name="Line"/>
            <p:cNvSpPr/>
            <p:nvPr/>
          </p:nvSpPr>
          <p:spPr>
            <a:xfrm flipH="1" flipV="1">
              <a:off x="1200190" y="4034118"/>
              <a:ext cx="440044" cy="231812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b="0">
                  <a:solidFill>
                    <a:srgbClr val="5C5C5C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687" kern="0">
                <a:solidFill>
                  <a:srgbClr val="5C5C5C"/>
                </a:solidFill>
                <a:latin typeface="DIN Alternate Bold"/>
                <a:sym typeface="DIN Alternate Bold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1" name="The error is computed measuring the thickness of the region, namely"/>
                <p:cNvSpPr/>
                <p:nvPr/>
              </p:nvSpPr>
              <p:spPr>
                <a:xfrm>
                  <a:off x="0" y="627106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The error is computed measuring the thickness of the region, namely </a:t>
                  </a:r>
                  <a14:m>
                    <m:oMath xmlns:m="http://schemas.openxmlformats.org/officeDocument/2006/math">
                      <m:r>
                        <a:rPr sz="172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1/2(</m:t>
                      </m:r>
                      <m:sSubSup>
                        <m:sSubSupPr>
                          <m:ctrlP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upper</m:t>
                          </m:r>
                        </m:sub>
                        <m:sup>
                          <m: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72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</m:t>
                      </m:r>
                      <m:sSubSup>
                        <m:sSubSupPr>
                          <m:ctrlP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lower</m:t>
                          </m:r>
                        </m:sub>
                        <m:sup>
                          <m:r>
                            <a:rPr sz="172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72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a14:m>
                  <a:endParaRPr sz="1406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61" name="The error is computed measuring the thickness of the region, namely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6271068"/>
                  <a:ext cx="1270001" cy="1270001"/>
                </a:xfrm>
                <a:prstGeom prst="line">
                  <a:avLst/>
                </a:prstGeom>
                <a:blipFill>
                  <a:blip r:embed="rId4"/>
                  <a:stretch>
                    <a:fillRect l="-15493" t="-22535" r="-86478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2" name="Strong coupling has higher precision ( ) than weak coupling ( )"/>
                <p:cNvSpPr/>
                <p:nvPr/>
              </p:nvSpPr>
              <p:spPr>
                <a:xfrm>
                  <a:off x="0" y="6673160"/>
                  <a:ext cx="1270000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Strong coupling has higher precision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sz="218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18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</m:e>
                        <m:sup>
                          <m:r>
                            <a:rPr sz="218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) than weak coupling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sz="218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18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</m:e>
                        <m:sup>
                          <m:r>
                            <a:rPr sz="218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−2</m:t>
                          </m:r>
                        </m:sup>
                      </m:sSup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662" name="Strong coupling has higher precision ( ) than weak coupling ( )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6673160"/>
                  <a:ext cx="1270000" cy="1270001"/>
                </a:xfrm>
                <a:prstGeom prst="line">
                  <a:avLst/>
                </a:prstGeom>
                <a:blipFill>
                  <a:blip r:embed="rId5"/>
                  <a:stretch>
                    <a:fillRect l="-15493" t="-19718" r="-68450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4" name="[Cavaglià, Gromov, Julius, MP ’21]"/>
          <p:cNvSpPr txBox="1"/>
          <p:nvPr/>
        </p:nvSpPr>
        <p:spPr>
          <a:xfrm>
            <a:off x="2145311" y="813833"/>
            <a:ext cx="25728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1800" b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</a:defRPr>
            </a:pP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[Cavaglià, Gromov, Julius, </a:t>
            </a:r>
            <a:r>
              <a:rPr sz="1266" b="1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</a:t>
            </a: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’21]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A natural generalisation"/>
          <p:cNvSpPr txBox="1">
            <a:spLocks noGrp="1"/>
          </p:cNvSpPr>
          <p:nvPr>
            <p:ph type="title"/>
          </p:nvPr>
        </p:nvSpPr>
        <p:spPr>
          <a:xfrm>
            <a:off x="2193727" y="-95907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/>
            </a:lvl1pPr>
          </a:lstStyle>
          <a:p>
            <a:r>
              <a:t>A natural generalisation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7" name="A new algorithm to include the knowledge of the first   states to compute the structure constant   with  ."/>
              <p:cNvSpPr txBox="1"/>
              <p:nvPr/>
            </p:nvSpPr>
            <p:spPr>
              <a:xfrm>
                <a:off x="256853" y="622174"/>
                <a:ext cx="11805007" cy="4459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 defTabSz="410751" hangingPunct="0">
                  <a:defRPr b="0"/>
                </a:pPr>
                <a:r>
                  <a:rPr sz="1687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 new algorithm to include the knowledge of the first </a:t>
                </a:r>
                <a14:m>
                  <m:oMath xmlns:m="http://schemas.openxmlformats.org/officeDocument/2006/math">
                    <m:r>
                      <a:rPr sz="218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sz="1687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states to compute the structure constant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2074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𝐶</m:t>
                        </m:r>
                      </m:e>
                      <m:sub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1,1,</m:t>
                        </m:r>
                        <m:sSub>
                          <m:sSubPr>
                            <m:ctrl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e>
                          <m:sub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p>
                    </m:sSubSup>
                  </m:oMath>
                </a14:m>
                <a:r>
                  <a:rPr sz="1687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with </a:t>
                </a:r>
                <a14:m>
                  <m:oMath xmlns:m="http://schemas.openxmlformats.org/officeDocument/2006/math">
                    <m:r>
                      <a:rPr sz="2039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𝑚</m:t>
                    </m:r>
                    <m:r>
                      <a:rPr sz="2039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&lt;</m:t>
                    </m:r>
                    <m:r>
                      <a:rPr sz="2039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sz="1687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</a:p>
            </p:txBody>
          </p:sp>
        </mc:Choice>
        <mc:Fallback>
          <p:sp>
            <p:nvSpPr>
              <p:cNvPr id="667" name="A new algorithm to include the knowledge of the first   states to compute the structure constant   with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3" y="622174"/>
                <a:ext cx="11805007" cy="445956"/>
              </a:xfrm>
              <a:prstGeom prst="rect">
                <a:avLst/>
              </a:prstGeom>
              <a:blipFill>
                <a:blip r:embed="rId2"/>
                <a:stretch>
                  <a:fillRect l="-860" b="-111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3" name="Group"/>
          <p:cNvGrpSpPr/>
          <p:nvPr/>
        </p:nvGrpSpPr>
        <p:grpSpPr>
          <a:xfrm>
            <a:off x="1663020" y="3983353"/>
            <a:ext cx="8865961" cy="2990816"/>
            <a:chOff x="0" y="-5235"/>
            <a:chExt cx="12609366" cy="4253605"/>
          </a:xfrm>
        </p:grpSpPr>
        <p:pic>
          <p:nvPicPr>
            <p:cNvPr id="668" name="Functionalplot4.png" descr="Functionalplot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9311" y="479312"/>
              <a:ext cx="6001684" cy="3769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9" name="Functionalplot3.png" descr="Functionalplot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159" y="479312"/>
              <a:ext cx="6001685" cy="3769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0" name="The functional is allowed to be negative in the gaps taking smaller values for all levels"/>
            <p:cNvSpPr txBox="1"/>
            <p:nvPr/>
          </p:nvSpPr>
          <p:spPr>
            <a:xfrm>
              <a:off x="0" y="-5235"/>
              <a:ext cx="1260936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b="0"/>
              </a:lvl1pPr>
            </a:lstStyle>
            <a:p>
              <a:pPr defTabSz="410751" hangingPunct="0"/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functional is allowed to be negative in the gaps taking smaller values for all levels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1" name="Old algorithm"/>
                <p:cNvSpPr txBox="1"/>
                <p:nvPr/>
              </p:nvSpPr>
              <p:spPr>
                <a:xfrm>
                  <a:off x="3285228" y="1398916"/>
                  <a:ext cx="2460390" cy="7105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sz="1800" b="0"/>
                  </a:pPr>
                  <a:r>
                    <a:rPr sz="1266" kern="0" dirty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Old algorithm</a:t>
                  </a:r>
                </a:p>
                <a:p>
                  <a:pPr defTabSz="41075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=1/4,</m:t>
                        </m:r>
                        <m:sSub>
                          <m:sSubPr>
                            <m:ctrlP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𝑁</m:t>
                            </m:r>
                          </m:e>
                          <m:sub>
                            <m: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𝑑𝑒𝑟</m:t>
                            </m:r>
                          </m:sub>
                        </m:sSub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=60</m:t>
                        </m:r>
                      </m:oMath>
                    </m:oMathPara>
                  </a14:m>
                  <a:endParaRPr sz="1266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71" name="Old algorith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228" y="1398916"/>
                  <a:ext cx="2460390" cy="710578"/>
                </a:xfrm>
                <a:prstGeom prst="rect">
                  <a:avLst/>
                </a:prstGeom>
                <a:blipFill>
                  <a:blip r:embed="rId5"/>
                  <a:stretch>
                    <a:fillRect l="-3623" t="-2500" b="-10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2" name="New algorithm"/>
                <p:cNvSpPr txBox="1"/>
                <p:nvPr/>
              </p:nvSpPr>
              <p:spPr>
                <a:xfrm>
                  <a:off x="9340462" y="1398916"/>
                  <a:ext cx="2460390" cy="7105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sz="1800" b="0"/>
                  </a:pPr>
                  <a:r>
                    <a:rPr sz="1266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New algorithm</a:t>
                  </a:r>
                </a:p>
                <a:p>
                  <a:pPr defTabSz="41075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=1/4,</m:t>
                        </m:r>
                        <m:sSub>
                          <m:sSubPr>
                            <m:ctrlP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𝑁</m:t>
                            </m:r>
                          </m:e>
                          <m:sub>
                            <m:r>
                              <a:rPr sz="1512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𝑑𝑒𝑟</m:t>
                            </m:r>
                          </m:sub>
                        </m:sSub>
                        <m:r>
                          <a:rPr sz="1512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=60</m:t>
                        </m:r>
                      </m:oMath>
                    </m:oMathPara>
                  </a14:m>
                  <a:endParaRPr sz="1266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72" name="New algorith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0462" y="1398916"/>
                  <a:ext cx="2460390" cy="710578"/>
                </a:xfrm>
                <a:prstGeom prst="rect">
                  <a:avLst/>
                </a:prstGeom>
                <a:blipFill>
                  <a:blip r:embed="rId6"/>
                  <a:stretch>
                    <a:fillRect l="-3650" t="-2500" b="-10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1" name="Group"/>
          <p:cNvGrpSpPr/>
          <p:nvPr/>
        </p:nvGrpSpPr>
        <p:grpSpPr>
          <a:xfrm>
            <a:off x="1819719" y="962537"/>
            <a:ext cx="10257975" cy="3062063"/>
            <a:chOff x="0" y="3716"/>
            <a:chExt cx="14589126" cy="43549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4" name=",…"/>
                <p:cNvSpPr txBox="1"/>
                <p:nvPr/>
              </p:nvSpPr>
              <p:spPr>
                <a:xfrm>
                  <a:off x="217909" y="263899"/>
                  <a:ext cx="5540468" cy="40768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]=1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,     </a:t>
                  </a: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]≥0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Δ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≥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∗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</m:oMath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03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39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39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]≥0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for </a:t>
                  </a:r>
                  <a14:m>
                    <m:oMath xmlns:m="http://schemas.openxmlformats.org/officeDocument/2006/math"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𝑘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𝜖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{1,...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𝑛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−1}</m:t>
                      </m:r>
                    </m:oMath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1+</m:t>
                          </m:r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ℬ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</a:t>
                  </a:r>
                  <a:r>
                    <a:rPr sz="1687" b="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is maximal </a:t>
                  </a:r>
                  <a14:m>
                    <m:oMath xmlns:m="http://schemas.openxmlformats.org/officeDocument/2006/math"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≡−</m:t>
                      </m:r>
                      <m:sSub>
                        <m:sSub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B</m:t>
                          </m:r>
                        </m:e>
                        <m:sub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𝑢𝑝𝑝𝑒𝑟</m:t>
                          </m:r>
                        </m:sub>
                      </m:sSub>
                    </m:oMath>
                  </a14:m>
                  <a:endParaRPr sz="1687" b="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74" name=",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09" y="263899"/>
                  <a:ext cx="5540468" cy="4076878"/>
                </a:xfrm>
                <a:prstGeom prst="rect">
                  <a:avLst/>
                </a:prstGeom>
                <a:blipFill>
                  <a:blip r:embed="rId7"/>
                  <a:stretch>
                    <a:fillRect l="-974" b="-132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5" name=",…"/>
                <p:cNvSpPr txBox="1"/>
                <p:nvPr/>
              </p:nvSpPr>
              <p:spPr>
                <a:xfrm>
                  <a:off x="6509258" y="246025"/>
                  <a:ext cx="5236072" cy="41126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]=−1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,     </a:t>
                  </a: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p>
                      </m:s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]≥0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Δ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≥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∗</m:t>
                          </m:r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Δ</m:t>
                          </m:r>
                        </m:e>
                        <m:sub>
                          <m:r>
                            <a:rPr sz="2039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</m:oMath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3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p>
                      </m:sSup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3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sSub>
                            <m:sSubPr>
                              <m:ctrlPr>
                                <a:rPr sz="203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39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39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]≥0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for </a:t>
                  </a:r>
                  <a14:m>
                    <m:oMath xmlns:m="http://schemas.openxmlformats.org/officeDocument/2006/math"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𝑘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𝜖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{1,...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𝑛</m:t>
                      </m:r>
                      <m:r>
                        <a:rPr sz="203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−1}</m:t>
                      </m:r>
                    </m:oMath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defTabSz="410751" hangingPunct="0">
                    <a:defRPr b="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p>
                      </m:sSup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[</m:t>
                      </m:r>
                      <m:sSub>
                        <m:sSubPr>
                          <m:ctrlP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𝒢</m:t>
                          </m:r>
                        </m:e>
                        <m:sub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1+</m:t>
                          </m:r>
                          <m:sSub>
                            <m:sSubPr>
                              <m:ctrlP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ℬ</m:t>
                              </m:r>
                            </m:e>
                            <m:sub>
                              <m:r>
                                <a:rPr sz="2074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sz="207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]</m:t>
                      </m:r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</a:t>
                  </a:r>
                  <a:r>
                    <a:rPr sz="1687" b="1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is maximal </a:t>
                  </a:r>
                  <a14:m>
                    <m:oMath xmlns:m="http://schemas.openxmlformats.org/officeDocument/2006/math">
                      <m:r>
                        <a:rPr sz="2144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≡</m:t>
                      </m:r>
                      <m:sSub>
                        <m:sSubPr>
                          <m:ctrlPr>
                            <a:rPr sz="214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14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B</m:t>
                          </m:r>
                        </m:e>
                        <m:sub>
                          <m:r>
                            <a:rPr sz="214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𝑙𝑜𝑤𝑒𝑟</m:t>
                          </m:r>
                        </m:sub>
                      </m:sSub>
                    </m:oMath>
                  </a14:m>
                  <a:endParaRPr sz="1687" b="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675" name=",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258" y="246025"/>
                  <a:ext cx="5236072" cy="4112625"/>
                </a:xfrm>
                <a:prstGeom prst="rect">
                  <a:avLst/>
                </a:prstGeom>
                <a:blipFill>
                  <a:blip r:embed="rId8"/>
                  <a:stretch>
                    <a:fillRect l="-1031" b="-87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6" name="Lower bound"/>
            <p:cNvSpPr txBox="1"/>
            <p:nvPr/>
          </p:nvSpPr>
          <p:spPr>
            <a:xfrm>
              <a:off x="10043598" y="673033"/>
              <a:ext cx="1917335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defRPr b="0"/>
              </a:lvl1pPr>
            </a:lstStyle>
            <a:p>
              <a:pPr defTabSz="410751" hangingPunct="0"/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Lower bound</a:t>
              </a:r>
            </a:p>
          </p:txBody>
        </p:sp>
        <p:sp>
          <p:nvSpPr>
            <p:cNvPr id="677" name="Rounded Rectangle"/>
            <p:cNvSpPr/>
            <p:nvPr/>
          </p:nvSpPr>
          <p:spPr>
            <a:xfrm>
              <a:off x="0" y="166606"/>
              <a:ext cx="5976284" cy="4133382"/>
            </a:xfrm>
            <a:prstGeom prst="roundRect">
              <a:avLst>
                <a:gd name="adj" fmla="val 12945"/>
              </a:avLst>
            </a:prstGeom>
            <a:noFill/>
            <a:ln w="25400" cap="flat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8" name="Upper bound"/>
            <p:cNvSpPr txBox="1"/>
            <p:nvPr/>
          </p:nvSpPr>
          <p:spPr>
            <a:xfrm>
              <a:off x="3801908" y="673033"/>
              <a:ext cx="1924174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defRPr b="0"/>
              </a:lvl1pPr>
            </a:lstStyle>
            <a:p>
              <a:pPr defTabSz="410751" hangingPunct="0"/>
              <a:r>
                <a: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Upper bound</a:t>
              </a:r>
            </a:p>
          </p:txBody>
        </p:sp>
        <p:sp>
          <p:nvSpPr>
            <p:cNvPr id="679" name="Rounded Rectangle"/>
            <p:cNvSpPr/>
            <p:nvPr/>
          </p:nvSpPr>
          <p:spPr>
            <a:xfrm>
              <a:off x="6223000" y="153893"/>
              <a:ext cx="5976284" cy="4146095"/>
            </a:xfrm>
            <a:prstGeom prst="roundRect">
              <a:avLst>
                <a:gd name="adj" fmla="val 12945"/>
              </a:avLst>
            </a:prstGeom>
            <a:noFill/>
            <a:ln w="25400" cap="flat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0" name="[Cavaglià, Gromov, Julius, MP ’22]"/>
            <p:cNvSpPr txBox="1"/>
            <p:nvPr/>
          </p:nvSpPr>
          <p:spPr>
            <a:xfrm>
              <a:off x="10930003" y="3716"/>
              <a:ext cx="3659123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algn="ctr" defTabSz="410751" hangingPunct="0">
                <a:defRPr sz="1800" b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sz="1266" kern="0" dirty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</a:t>
              </a:r>
              <a:r>
                <a:rPr sz="1266" kern="0" dirty="0" err="1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Cavaglià</a:t>
              </a:r>
              <a:r>
                <a:rPr sz="1266" kern="0" dirty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z="1266" kern="0" dirty="0" err="1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Gromov</a:t>
              </a:r>
              <a:r>
                <a:rPr sz="1266" kern="0" dirty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Julius, </a:t>
              </a:r>
              <a:r>
                <a:rPr sz="1266" b="1" kern="0" dirty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MP</a:t>
              </a:r>
              <a:r>
                <a:rPr sz="1266" kern="0" dirty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’22]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 advAuto="0"/>
      <p:bldP spid="681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67" y="680771"/>
            <a:ext cx="8501867" cy="5496458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First 3 OPE coefficients including the first 10 states"/>
          <p:cNvSpPr txBox="1">
            <a:spLocks noGrp="1"/>
          </p:cNvSpPr>
          <p:nvPr>
            <p:ph type="title"/>
          </p:nvPr>
        </p:nvSpPr>
        <p:spPr>
          <a:xfrm>
            <a:off x="1402619" y="-95907"/>
            <a:ext cx="9724295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62889">
              <a:defRPr sz="3600"/>
            </a:lvl1pPr>
          </a:lstStyle>
          <a:p>
            <a:r>
              <a:rPr dirty="0"/>
              <a:t>First 3 OPE coefficients including the first 10 states</a:t>
            </a:r>
          </a:p>
        </p:txBody>
      </p:sp>
      <p:sp>
        <p:nvSpPr>
          <p:cNvPr id="685" name="[Cavaglià, Gromov, Julius, MP ’22]"/>
          <p:cNvSpPr txBox="1"/>
          <p:nvPr/>
        </p:nvSpPr>
        <p:spPr>
          <a:xfrm>
            <a:off x="4809591" y="633717"/>
            <a:ext cx="25728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1800" b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</a:defRPr>
            </a:pP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[Cavaglià, Gromov, Julius, </a:t>
            </a:r>
            <a:r>
              <a:rPr sz="1266" b="1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</a:t>
            </a: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’22]</a:t>
            </a:r>
          </a:p>
        </p:txBody>
      </p:sp>
      <p:sp>
        <p:nvSpPr>
          <p:cNvPr id="686" name="The error reduces from 16% to 75% depending on the coupling"/>
          <p:cNvSpPr txBox="1"/>
          <p:nvPr/>
        </p:nvSpPr>
        <p:spPr>
          <a:xfrm>
            <a:off x="3012793" y="6286801"/>
            <a:ext cx="622285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b="0"/>
            </a:lvl1pPr>
          </a:lstStyle>
          <a:p>
            <a:pPr defTabSz="410751" hangingPunct="0"/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error reduces from 16% to 75% depending on the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7" name="Text"/>
              <p:cNvSpPr txBox="1"/>
              <p:nvPr/>
            </p:nvSpPr>
            <p:spPr>
              <a:xfrm>
                <a:off x="2666490" y="1159731"/>
                <a:ext cx="1390061" cy="407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 algn="l">
                  <a:spcBef>
                    <a:spcPts val="1400"/>
                  </a:spcBef>
                  <a:defRPr sz="2800" b="0" i="1" spc="28"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lvl1pPr>
              </a:lstStyle>
              <a:p>
                <a:pPr defTabSz="410751" hangingPunct="0">
                  <a:spcBef>
                    <a:spcPts val="984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180" kern="0" spc="2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80" kern="0" spc="2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sz="2180" kern="0" spc="2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𝑑𝑒𝑟</m:t>
                          </m:r>
                        </m:sub>
                      </m:sSub>
                      <m:r>
                        <a:rPr sz="2180" kern="0" spc="2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sz="1969" kern="0" spc="2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8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90" y="1159731"/>
                <a:ext cx="1390061" cy="407612"/>
              </a:xfrm>
              <a:prstGeom prst="rect">
                <a:avLst/>
              </a:prstGeom>
              <a:blipFill>
                <a:blip r:embed="rId3"/>
                <a:stretch>
                  <a:fillRect l="-4505" b="-60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A7CF-2C08-D817-DFA9-39ADBC34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Can we do better?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0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Integrated correlators"/>
          <p:cNvSpPr txBox="1">
            <a:spLocks noGrp="1"/>
          </p:cNvSpPr>
          <p:nvPr>
            <p:ph type="title"/>
          </p:nvPr>
        </p:nvSpPr>
        <p:spPr>
          <a:xfrm>
            <a:off x="2193727" y="2900662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Integrated correlators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Line deformations"/>
          <p:cNvSpPr txBox="1">
            <a:spLocks noGrp="1"/>
          </p:cNvSpPr>
          <p:nvPr>
            <p:ph type="title"/>
          </p:nvPr>
        </p:nvSpPr>
        <p:spPr>
          <a:xfrm>
            <a:off x="3169769" y="-34263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Line deformations</a:t>
            </a:r>
          </a:p>
        </p:txBody>
      </p:sp>
      <p:sp>
        <p:nvSpPr>
          <p:cNvPr id="384" name="Defect breaks translation invariance"/>
          <p:cNvSpPr txBox="1"/>
          <p:nvPr/>
        </p:nvSpPr>
        <p:spPr>
          <a:xfrm>
            <a:off x="1656726" y="750034"/>
            <a:ext cx="8878549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800" b="0"/>
            </a:lvl1pPr>
          </a:lstStyle>
          <a:p>
            <a:r>
              <a:rPr sz="1969"/>
              <a:t>Defect breaks translation invariance                          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5" name="Equation"/>
              <p:cNvSpPr txBox="1"/>
              <p:nvPr/>
            </p:nvSpPr>
            <p:spPr>
              <a:xfrm>
                <a:off x="4533068" y="1295628"/>
                <a:ext cx="3782895" cy="48295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42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e>
                        <m:sub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sz="2742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sz="2742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742"/>
              </a:p>
            </p:txBody>
          </p:sp>
        </mc:Choice>
        <mc:Fallback>
          <p:sp>
            <p:nvSpPr>
              <p:cNvPr id="3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8" y="1295628"/>
                <a:ext cx="3782895" cy="482953"/>
              </a:xfrm>
              <a:prstGeom prst="rect">
                <a:avLst/>
              </a:prstGeom>
              <a:blipFill>
                <a:blip r:embed="rId2"/>
                <a:stretch>
                  <a:fillRect l="-2013" t="-2564" r="-2685" b="-2564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6" name="Line"/>
          <p:cNvSpPr/>
          <p:nvPr/>
        </p:nvSpPr>
        <p:spPr>
          <a:xfrm>
            <a:off x="8556391" y="1509911"/>
            <a:ext cx="3971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7" name="Displacement…"/>
              <p:cNvSpPr txBox="1"/>
              <p:nvPr/>
            </p:nvSpPr>
            <p:spPr>
              <a:xfrm>
                <a:off x="9300159" y="978772"/>
                <a:ext cx="1528496" cy="10622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2800" b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rPr sz="1969" dirty="0"/>
                  <a:t>Displacement </a:t>
                </a:r>
              </a:p>
              <a:p>
                <a:pPr>
                  <a:defRPr sz="2800" b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rPr sz="1969" dirty="0"/>
                  <a:t>Operator</a:t>
                </a:r>
              </a:p>
              <a:p>
                <a:pPr>
                  <a:defRPr sz="2800" b="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49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969" dirty="0"/>
              </a:p>
            </p:txBody>
          </p:sp>
        </mc:Choice>
        <mc:Fallback>
          <p:sp>
            <p:nvSpPr>
              <p:cNvPr id="387" name="Displacement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159" y="978772"/>
                <a:ext cx="1528496" cy="1062278"/>
              </a:xfrm>
              <a:prstGeom prst="rect">
                <a:avLst/>
              </a:prstGeom>
              <a:blipFill>
                <a:blip r:embed="rId3"/>
                <a:stretch>
                  <a:fillRect l="-8264" t="-4762" r="-7438" b="-23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5" name="Group"/>
          <p:cNvGrpSpPr/>
          <p:nvPr/>
        </p:nvGrpSpPr>
        <p:grpSpPr>
          <a:xfrm>
            <a:off x="1656726" y="2284570"/>
            <a:ext cx="8878550" cy="1910450"/>
            <a:chOff x="0" y="-1"/>
            <a:chExt cx="12627270" cy="2717084"/>
          </a:xfrm>
        </p:grpSpPr>
        <p:sp>
          <p:nvSpPr>
            <p:cNvPr id="388" name="Line"/>
            <p:cNvSpPr/>
            <p:nvPr/>
          </p:nvSpPr>
          <p:spPr>
            <a:xfrm>
              <a:off x="3207994" y="621734"/>
              <a:ext cx="6211280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5C5C5C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266"/>
            </a:p>
          </p:txBody>
        </p:sp>
        <p:sp>
          <p:nvSpPr>
            <p:cNvPr id="389" name="Line"/>
            <p:cNvSpPr/>
            <p:nvPr/>
          </p:nvSpPr>
          <p:spPr>
            <a:xfrm>
              <a:off x="3235090" y="-1"/>
              <a:ext cx="6157552" cy="64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45" extrusionOk="0">
                  <a:moveTo>
                    <a:pt x="0" y="18208"/>
                  </a:moveTo>
                  <a:cubicBezTo>
                    <a:pt x="1561" y="18776"/>
                    <a:pt x="3112" y="18940"/>
                    <a:pt x="4654" y="18714"/>
                  </a:cubicBezTo>
                  <a:cubicBezTo>
                    <a:pt x="5773" y="18551"/>
                    <a:pt x="6934" y="18067"/>
                    <a:pt x="8047" y="17836"/>
                  </a:cubicBezTo>
                  <a:cubicBezTo>
                    <a:pt x="9132" y="17611"/>
                    <a:pt x="10211" y="17463"/>
                    <a:pt x="11161" y="12613"/>
                  </a:cubicBezTo>
                  <a:cubicBezTo>
                    <a:pt x="11944" y="8618"/>
                    <a:pt x="12516" y="1598"/>
                    <a:pt x="13433" y="255"/>
                  </a:cubicBezTo>
                  <a:cubicBezTo>
                    <a:pt x="15114" y="-2210"/>
                    <a:pt x="16097" y="13960"/>
                    <a:pt x="17643" y="17814"/>
                  </a:cubicBezTo>
                  <a:cubicBezTo>
                    <a:pt x="18275" y="19390"/>
                    <a:pt x="18936" y="18796"/>
                    <a:pt x="19579" y="18389"/>
                  </a:cubicBezTo>
                  <a:cubicBezTo>
                    <a:pt x="20247" y="17966"/>
                    <a:pt x="20921" y="17729"/>
                    <a:pt x="21600" y="1768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90" name="Line"/>
            <p:cNvSpPr/>
            <p:nvPr/>
          </p:nvSpPr>
          <p:spPr>
            <a:xfrm flipV="1">
              <a:off x="7156151" y="49817"/>
              <a:ext cx="1" cy="5234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1" name="Equation"/>
                <p:cNvSpPr txBox="1"/>
                <p:nvPr/>
              </p:nvSpPr>
              <p:spPr>
                <a:xfrm>
                  <a:off x="7222630" y="229420"/>
                  <a:ext cx="540958" cy="3692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sz="1687"/>
                </a:p>
              </p:txBody>
            </p:sp>
          </mc:Choice>
          <mc:Fallback>
            <p:sp>
              <p:nvSpPr>
                <p:cNvPr id="39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630" y="229420"/>
                  <a:ext cx="540958" cy="369242"/>
                </a:xfrm>
                <a:prstGeom prst="rect">
                  <a:avLst/>
                </a:prstGeom>
                <a:blipFill>
                  <a:blip r:embed="rId4"/>
                  <a:stretch>
                    <a:fillRect l="-12903" r="-9677" b="-909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4" name="Group"/>
            <p:cNvGrpSpPr/>
            <p:nvPr/>
          </p:nvGrpSpPr>
          <p:grpSpPr>
            <a:xfrm>
              <a:off x="0" y="1170051"/>
              <a:ext cx="12627270" cy="1547032"/>
              <a:chOff x="0" y="-5063"/>
              <a:chExt cx="12627269" cy="154703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2" name="Equation"/>
                  <p:cNvSpPr txBox="1"/>
                  <p:nvPr/>
                </p:nvSpPr>
                <p:spPr>
                  <a:xfrm>
                    <a:off x="1842683" y="870970"/>
                    <a:ext cx="9992021" cy="67099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642915"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  <m:sub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=∫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⟨⟨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)⟩⟩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95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95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sz="2953"/>
                  </a:p>
                </p:txBody>
              </p:sp>
            </mc:Choice>
            <mc:Fallback>
              <p:sp>
                <p:nvSpPr>
                  <p:cNvPr id="392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2683" y="870970"/>
                    <a:ext cx="9992021" cy="670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44" t="-13158" r="-1444" b="-3684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3" name="Correlation function of arbitrary operator in presence of the line deformation"/>
              <p:cNvSpPr txBox="1"/>
              <p:nvPr/>
            </p:nvSpPr>
            <p:spPr>
              <a:xfrm>
                <a:off x="0" y="-5063"/>
                <a:ext cx="12627269" cy="533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 algn="l">
                  <a:defRPr sz="2800" b="0"/>
                </a:lvl1pPr>
              </a:lstStyle>
              <a:p>
                <a:r>
                  <a:rPr sz="1969"/>
                  <a:t>Correlation function of arbitrary operator in presence of the line deformation</a:t>
                </a:r>
              </a:p>
            </p:txBody>
          </p:sp>
        </p:grpSp>
      </p:grpSp>
      <p:grpSp>
        <p:nvGrpSpPr>
          <p:cNvPr id="399" name="Group"/>
          <p:cNvGrpSpPr/>
          <p:nvPr/>
        </p:nvGrpSpPr>
        <p:grpSpPr>
          <a:xfrm>
            <a:off x="1656726" y="4842745"/>
            <a:ext cx="8878549" cy="1816208"/>
            <a:chOff x="0" y="-5064"/>
            <a:chExt cx="12627269" cy="25830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6" name="Equation"/>
                <p:cNvSpPr txBox="1"/>
                <p:nvPr/>
              </p:nvSpPr>
              <p:spPr>
                <a:xfrm>
                  <a:off x="4113631" y="795474"/>
                  <a:ext cx="4558011" cy="12001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⟨⟨</m:t>
                        </m:r>
                        <m:sSub>
                          <m:sSub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⟩⟩=</m:t>
                        </m:r>
                        <m:sSub>
                          <m:sSub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f>
                          <m:f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2883"/>
                </a:p>
              </p:txBody>
            </p:sp>
          </mc:Choice>
          <mc:Fallback>
            <p:sp>
              <p:nvSpPr>
                <p:cNvPr id="39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631" y="795474"/>
                  <a:ext cx="4558011" cy="1200100"/>
                </a:xfrm>
                <a:prstGeom prst="rect">
                  <a:avLst/>
                </a:prstGeom>
                <a:blipFill>
                  <a:blip r:embed="rId6"/>
                  <a:stretch>
                    <a:fillRect l="-3557" t="-1471" b="-1029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7" name="Fixed by conformal…"/>
            <p:cNvSpPr txBox="1"/>
            <p:nvPr/>
          </p:nvSpPr>
          <p:spPr>
            <a:xfrm>
              <a:off x="9266254" y="1367216"/>
              <a:ext cx="1924813" cy="121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/>
                <a:t>Fixed by conformal </a:t>
              </a:r>
            </a:p>
            <a:p>
              <a:pPr>
                <a:defRPr b="0"/>
              </a:pPr>
              <a:r>
                <a:rPr sz="1266"/>
                <a:t>symmetry</a:t>
              </a:r>
            </a:p>
            <a:p>
              <a:pPr>
                <a:defRPr b="0"/>
              </a:pPr>
              <a:endParaRPr sz="1266"/>
            </a:p>
            <a:p>
              <a:pPr>
                <a:defRPr b="0"/>
              </a:pPr>
              <a:endParaRPr sz="1266"/>
            </a:p>
          </p:txBody>
        </p:sp>
        <p:sp>
          <p:nvSpPr>
            <p:cNvPr id="398" name="The first non-trivial correlator is"/>
            <p:cNvSpPr txBox="1"/>
            <p:nvPr/>
          </p:nvSpPr>
          <p:spPr>
            <a:xfrm>
              <a:off x="0" y="-5064"/>
              <a:ext cx="12627269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sz="2800" b="0"/>
              </a:lvl1pPr>
            </a:lstStyle>
            <a:p>
              <a:r>
                <a:rPr sz="1969"/>
                <a:t>The first non-trivial correlator is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animBg="1" advAuto="0"/>
      <p:bldP spid="399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Defect breaks translation invariance"/>
          <p:cNvSpPr txBox="1"/>
          <p:nvPr/>
        </p:nvSpPr>
        <p:spPr>
          <a:xfrm>
            <a:off x="1656726" y="750034"/>
            <a:ext cx="8878549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800" b="0"/>
            </a:lvl1pPr>
          </a:lstStyle>
          <a:p>
            <a:r>
              <a:rPr sz="1969"/>
              <a:t>Defect breaks translation invariance                                         </a:t>
            </a:r>
          </a:p>
        </p:txBody>
      </p:sp>
      <p:sp>
        <p:nvSpPr>
          <p:cNvPr id="402" name="Line deformations"/>
          <p:cNvSpPr txBox="1">
            <a:spLocks noGrp="1"/>
          </p:cNvSpPr>
          <p:nvPr>
            <p:ph type="title"/>
          </p:nvPr>
        </p:nvSpPr>
        <p:spPr>
          <a:xfrm>
            <a:off x="3097845" y="-95907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Line deformations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3" name="Equation"/>
              <p:cNvSpPr txBox="1"/>
              <p:nvPr/>
            </p:nvSpPr>
            <p:spPr>
              <a:xfrm>
                <a:off x="4533068" y="1295628"/>
                <a:ext cx="3782895" cy="48295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42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e>
                        <m:sub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sz="2742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742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sz="2742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742"/>
              </a:p>
            </p:txBody>
          </p:sp>
        </mc:Choice>
        <mc:Fallback>
          <p:sp>
            <p:nvSpPr>
              <p:cNvPr id="40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8" y="1295628"/>
                <a:ext cx="3782895" cy="482953"/>
              </a:xfrm>
              <a:prstGeom prst="rect">
                <a:avLst/>
              </a:prstGeom>
              <a:blipFill>
                <a:blip r:embed="rId2"/>
                <a:stretch>
                  <a:fillRect l="-2013" t="-2564" r="-2685" b="-2564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4" name="Line"/>
          <p:cNvSpPr/>
          <p:nvPr/>
        </p:nvSpPr>
        <p:spPr>
          <a:xfrm>
            <a:off x="8535838" y="1509911"/>
            <a:ext cx="3971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5" name="Displacement…"/>
              <p:cNvSpPr txBox="1"/>
              <p:nvPr/>
            </p:nvSpPr>
            <p:spPr>
              <a:xfrm>
                <a:off x="9207687" y="978772"/>
                <a:ext cx="1528496" cy="10622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2800" b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rPr sz="1969"/>
                  <a:t>Displacement </a:t>
                </a:r>
              </a:p>
              <a:p>
                <a:pPr>
                  <a:defRPr sz="2800" b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rPr sz="1969"/>
                  <a:t>Operator</a:t>
                </a:r>
              </a:p>
              <a:p>
                <a:pPr>
                  <a:defRPr sz="2800" b="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49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sz="249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969"/>
              </a:p>
            </p:txBody>
          </p:sp>
        </mc:Choice>
        <mc:Fallback>
          <p:sp>
            <p:nvSpPr>
              <p:cNvPr id="405" name="Displacement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687" y="978772"/>
                <a:ext cx="1528496" cy="1062278"/>
              </a:xfrm>
              <a:prstGeom prst="rect">
                <a:avLst/>
              </a:prstGeom>
              <a:blipFill>
                <a:blip r:embed="rId3"/>
                <a:stretch>
                  <a:fillRect l="-7377" t="-4762" r="-6557" b="-23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8" name="Group"/>
          <p:cNvGrpSpPr/>
          <p:nvPr/>
        </p:nvGrpSpPr>
        <p:grpSpPr>
          <a:xfrm>
            <a:off x="1656726" y="4838289"/>
            <a:ext cx="8878549" cy="1398333"/>
            <a:chOff x="0" y="-2888"/>
            <a:chExt cx="12627269" cy="19887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6" name="Equation"/>
                <p:cNvSpPr txBox="1"/>
                <p:nvPr/>
              </p:nvSpPr>
              <p:spPr>
                <a:xfrm>
                  <a:off x="1876099" y="803990"/>
                  <a:ext cx="9685889" cy="11818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88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cusp</m:t>
                            </m:r>
                          </m:sub>
                        </m:sSub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∼−</m:t>
                        </m:r>
                        <m:f>
                          <m:f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⟨⟨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sz="288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(0)⟩⟩=−</m:t>
                        </m:r>
                        <m:f>
                          <m:f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sz="288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p>
                          <m:sSupPr>
                            <m:ctrlP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sz="288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sz="2883"/>
                </a:p>
              </p:txBody>
            </p:sp>
          </mc:Choice>
          <mc:Fallback>
            <p:sp>
              <p:nvSpPr>
                <p:cNvPr id="40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099" y="803990"/>
                  <a:ext cx="9685889" cy="1181861"/>
                </a:xfrm>
                <a:prstGeom prst="rect">
                  <a:avLst/>
                </a:prstGeom>
                <a:blipFill>
                  <a:blip r:embed="rId4"/>
                  <a:stretch>
                    <a:fillRect l="-745" t="-1493" b="-149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7" name="In the near BPS limit ( ), it is controlled by the displacement operator"/>
                <p:cNvSpPr txBox="1"/>
                <p:nvPr/>
              </p:nvSpPr>
              <p:spPr>
                <a:xfrm>
                  <a:off x="0" y="-2888"/>
                  <a:ext cx="12627269" cy="5462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algn="l">
                    <a:defRPr sz="2800" b="0"/>
                  </a:pPr>
                  <a:r>
                    <a:rPr sz="1969"/>
                    <a:t>In the near BPS limit (</a:t>
                  </a:r>
                  <a14:m>
                    <m:oMath xmlns:m="http://schemas.openxmlformats.org/officeDocument/2006/math">
                      <m:r>
                        <a:rPr sz="207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sz="207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a14:m>
                  <a:r>
                    <a:rPr sz="1969"/>
                    <a:t>), it is controlled by the displacement operator</a:t>
                  </a:r>
                  <a:endParaRPr sz="1687"/>
                </a:p>
              </p:txBody>
            </p:sp>
          </mc:Choice>
          <mc:Fallback>
            <p:sp>
              <p:nvSpPr>
                <p:cNvPr id="407" name="In the near BPS limit ( ), it is controlled by the displacement operator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2888"/>
                  <a:ext cx="12627269" cy="546248"/>
                </a:xfrm>
                <a:prstGeom prst="rect">
                  <a:avLst/>
                </a:prstGeom>
                <a:blipFill>
                  <a:blip r:embed="rId5"/>
                  <a:stretch>
                    <a:fillRect l="-1429" t="-9677" b="-2903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9" name="cusp2.pdf" descr="cusp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404" y="1792751"/>
            <a:ext cx="4405192" cy="18579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"/>
          <p:cNvGrpSpPr/>
          <p:nvPr/>
        </p:nvGrpSpPr>
        <p:grpSpPr>
          <a:xfrm>
            <a:off x="1656726" y="3603624"/>
            <a:ext cx="8878549" cy="1210370"/>
            <a:chOff x="0" y="-5064"/>
            <a:chExt cx="12627269" cy="1721415"/>
          </a:xfrm>
        </p:grpSpPr>
        <p:sp>
          <p:nvSpPr>
            <p:cNvPr id="410" name="Expectation value is divergent and contains the cusp anomaly"/>
            <p:cNvSpPr txBox="1"/>
            <p:nvPr/>
          </p:nvSpPr>
          <p:spPr>
            <a:xfrm>
              <a:off x="0" y="-5064"/>
              <a:ext cx="12627269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sz="2800" b="0"/>
              </a:lvl1pPr>
            </a:lstStyle>
            <a:p>
              <a:r>
                <a:rPr sz="1969"/>
                <a:t>Expectation value is divergent and contains the cusp anomaly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1" name="Equation"/>
                <p:cNvSpPr txBox="1"/>
                <p:nvPr/>
              </p:nvSpPr>
              <p:spPr>
                <a:xfrm>
                  <a:off x="4426112" y="824026"/>
                  <a:ext cx="4362767" cy="8923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cusp</m:t>
                            </m:r>
                          </m:sub>
                        </m:sSub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⟩=</m:t>
                        </m:r>
                        <m:sSup>
                          <m:sSupPr>
                            <m:ctrl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cusp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sz="260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sz="2601"/>
                </a:p>
              </p:txBody>
            </p:sp>
          </mc:Choice>
          <mc:Fallback>
            <p:sp>
              <p:nvSpPr>
                <p:cNvPr id="41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112" y="824026"/>
                  <a:ext cx="4362767" cy="892325"/>
                </a:xfrm>
                <a:prstGeom prst="rect">
                  <a:avLst/>
                </a:prstGeom>
                <a:blipFill>
                  <a:blip r:embed="rId7"/>
                  <a:stretch>
                    <a:fillRect l="-3306" r="-413" b="-1568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3" name="Rectangle"/>
          <p:cNvSpPr/>
          <p:nvPr/>
        </p:nvSpPr>
        <p:spPr>
          <a:xfrm>
            <a:off x="6290952" y="2426758"/>
            <a:ext cx="1012093" cy="208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14" name="Rectangle"/>
          <p:cNvSpPr/>
          <p:nvPr/>
        </p:nvSpPr>
        <p:spPr>
          <a:xfrm>
            <a:off x="7283490" y="2449963"/>
            <a:ext cx="90991" cy="140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 animBg="1" advAuto="0"/>
      <p:bldP spid="412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ine deformations"/>
          <p:cNvSpPr txBox="1">
            <a:spLocks noGrp="1"/>
          </p:cNvSpPr>
          <p:nvPr>
            <p:ph type="title"/>
          </p:nvPr>
        </p:nvSpPr>
        <p:spPr>
          <a:xfrm>
            <a:off x="3005381" y="-54811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Line deformations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7" name="Equation"/>
              <p:cNvSpPr txBox="1"/>
              <p:nvPr/>
            </p:nvSpPr>
            <p:spPr>
              <a:xfrm>
                <a:off x="5775803" y="2173443"/>
                <a:ext cx="4980274" cy="60779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10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∼−</m:t>
                      </m:r>
                      <m:f>
                        <m:f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(0)⟩⟩=−</m:t>
                      </m:r>
                      <m:f>
                        <m:f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109"/>
              </a:p>
            </p:txBody>
          </p:sp>
        </mc:Choice>
        <mc:Fallback>
          <p:sp>
            <p:nvSpPr>
              <p:cNvPr id="41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03" y="2173443"/>
                <a:ext cx="4980274" cy="607795"/>
              </a:xfrm>
              <a:prstGeom prst="rect">
                <a:avLst/>
              </a:prstGeom>
              <a:blipFill>
                <a:blip r:embed="rId2"/>
                <a:stretch>
                  <a:fillRect l="-763" t="-2083" r="-254" b="-1458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8" name="cusp2.pdf" descr="cusp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26" y="364001"/>
            <a:ext cx="4405192" cy="1857952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Rectangle"/>
          <p:cNvSpPr/>
          <p:nvPr/>
        </p:nvSpPr>
        <p:spPr>
          <a:xfrm>
            <a:off x="8523373" y="998008"/>
            <a:ext cx="1012093" cy="208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20" name="Rectangle"/>
          <p:cNvSpPr/>
          <p:nvPr/>
        </p:nvSpPr>
        <p:spPr>
          <a:xfrm>
            <a:off x="9515912" y="1021213"/>
            <a:ext cx="90991" cy="140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21" name="Line"/>
          <p:cNvSpPr/>
          <p:nvPr/>
        </p:nvSpPr>
        <p:spPr>
          <a:xfrm>
            <a:off x="1590628" y="1935914"/>
            <a:ext cx="436730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p:sp>
        <p:nvSpPr>
          <p:cNvPr id="422" name="Line"/>
          <p:cNvSpPr/>
          <p:nvPr/>
        </p:nvSpPr>
        <p:spPr>
          <a:xfrm>
            <a:off x="1609680" y="1498758"/>
            <a:ext cx="4329529" cy="45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45" extrusionOk="0">
                <a:moveTo>
                  <a:pt x="0" y="18208"/>
                </a:moveTo>
                <a:cubicBezTo>
                  <a:pt x="1561" y="18776"/>
                  <a:pt x="3112" y="18940"/>
                  <a:pt x="4654" y="18714"/>
                </a:cubicBezTo>
                <a:cubicBezTo>
                  <a:pt x="5773" y="18551"/>
                  <a:pt x="6934" y="18067"/>
                  <a:pt x="8047" y="17836"/>
                </a:cubicBezTo>
                <a:cubicBezTo>
                  <a:pt x="9132" y="17611"/>
                  <a:pt x="10211" y="17463"/>
                  <a:pt x="11161" y="12613"/>
                </a:cubicBezTo>
                <a:cubicBezTo>
                  <a:pt x="11944" y="8618"/>
                  <a:pt x="12516" y="1598"/>
                  <a:pt x="13433" y="255"/>
                </a:cubicBezTo>
                <a:cubicBezTo>
                  <a:pt x="15114" y="-2210"/>
                  <a:pt x="16097" y="13960"/>
                  <a:pt x="17643" y="17814"/>
                </a:cubicBezTo>
                <a:cubicBezTo>
                  <a:pt x="18275" y="19390"/>
                  <a:pt x="18936" y="18796"/>
                  <a:pt x="19579" y="18389"/>
                </a:cubicBezTo>
                <a:cubicBezTo>
                  <a:pt x="20247" y="17966"/>
                  <a:pt x="20921" y="17729"/>
                  <a:pt x="21600" y="1768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23" name="Line"/>
          <p:cNvSpPr/>
          <p:nvPr/>
        </p:nvSpPr>
        <p:spPr>
          <a:xfrm flipV="1">
            <a:off x="4366676" y="1533785"/>
            <a:ext cx="1" cy="36804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4" name="Equation"/>
              <p:cNvSpPr txBox="1"/>
              <p:nvPr/>
            </p:nvSpPr>
            <p:spPr>
              <a:xfrm>
                <a:off x="4413420" y="1660070"/>
                <a:ext cx="380361" cy="259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sz="1687"/>
              </a:p>
            </p:txBody>
          </p:sp>
        </mc:Choice>
        <mc:Fallback>
          <p:sp>
            <p:nvSpPr>
              <p:cNvPr id="42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20" y="1660070"/>
                <a:ext cx="380361" cy="259623"/>
              </a:xfrm>
              <a:prstGeom prst="rect">
                <a:avLst/>
              </a:prstGeom>
              <a:blipFill>
                <a:blip r:embed="rId4"/>
                <a:stretch>
                  <a:fillRect l="-12903" r="-12903" b="-909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5" name="Equation"/>
              <p:cNvSpPr txBox="1"/>
              <p:nvPr/>
            </p:nvSpPr>
            <p:spPr>
              <a:xfrm>
                <a:off x="1996166" y="2145530"/>
                <a:ext cx="2584747" cy="67871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sSub>
                        <m:sSub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⟩⟩=</m:t>
                      </m:r>
                      <m:sSub>
                        <m:sSub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320"/>
              </a:p>
            </p:txBody>
          </p:sp>
        </mc:Choice>
        <mc:Fallback>
          <p:sp>
            <p:nvSpPr>
              <p:cNvPr id="42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66" y="2145530"/>
                <a:ext cx="2584747" cy="678712"/>
              </a:xfrm>
              <a:prstGeom prst="rect">
                <a:avLst/>
              </a:prstGeom>
              <a:blipFill>
                <a:blip r:embed="rId5"/>
                <a:stretch>
                  <a:fillRect l="-2927" t="-1818" b="-1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" name="Group"/>
          <p:cNvGrpSpPr/>
          <p:nvPr/>
        </p:nvGrpSpPr>
        <p:grpSpPr>
          <a:xfrm>
            <a:off x="4343312" y="4018015"/>
            <a:ext cx="3505378" cy="1888166"/>
            <a:chOff x="0" y="0"/>
            <a:chExt cx="4985425" cy="2685390"/>
          </a:xfrm>
        </p:grpSpPr>
        <p:sp>
          <p:nvSpPr>
            <p:cNvPr id="426" name="Rounded Rectangle"/>
            <p:cNvSpPr/>
            <p:nvPr/>
          </p:nvSpPr>
          <p:spPr>
            <a:xfrm>
              <a:off x="0" y="1421609"/>
              <a:ext cx="4985425" cy="1263781"/>
            </a:xfrm>
            <a:prstGeom prst="roundRect">
              <a:avLst>
                <a:gd name="adj" fmla="val 15000"/>
              </a:avLst>
            </a:prstGeom>
            <a:solidFill>
              <a:srgbClr val="4AAABB">
                <a:alpha val="302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266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7" name="Equation"/>
                <p:cNvSpPr txBox="1"/>
                <p:nvPr/>
              </p:nvSpPr>
              <p:spPr>
                <a:xfrm>
                  <a:off x="1526353" y="825329"/>
                  <a:ext cx="2126348" cy="5692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60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</m:oMath>
                    </m:oMathPara>
                  </a14:m>
                  <a:endParaRPr sz="2601"/>
                </a:p>
              </p:txBody>
            </p:sp>
          </mc:Choice>
          <mc:Fallback>
            <p:sp>
              <p:nvSpPr>
                <p:cNvPr id="4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353" y="825329"/>
                  <a:ext cx="2126348" cy="569227"/>
                </a:xfrm>
                <a:prstGeom prst="rect">
                  <a:avLst/>
                </a:prstGeom>
                <a:blipFill>
                  <a:blip r:embed="rId6"/>
                  <a:stretch>
                    <a:fillRect l="-5042" r="-5042" b="-1212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8" name="Equation"/>
                <p:cNvSpPr txBox="1"/>
                <p:nvPr/>
              </p:nvSpPr>
              <p:spPr>
                <a:xfrm>
                  <a:off x="540495" y="1569477"/>
                  <a:ext cx="4405899" cy="5431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⟨⟨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(0)⟩⟩=2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</m:oMath>
                    </m:oMathPara>
                  </a14:m>
                  <a:endParaRPr sz="2391"/>
                </a:p>
              </p:txBody>
            </p:sp>
          </mc:Choice>
          <mc:Fallback>
            <p:sp>
              <p:nvSpPr>
                <p:cNvPr id="42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95" y="1569477"/>
                  <a:ext cx="4405899" cy="543145"/>
                </a:xfrm>
                <a:prstGeom prst="rect">
                  <a:avLst/>
                </a:prstGeom>
                <a:blipFill>
                  <a:blip r:embed="rId7"/>
                  <a:stretch>
                    <a:fillRect l="-4098" t="-12903" r="-2049" b="-387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9" name="Line"/>
            <p:cNvSpPr/>
            <p:nvPr/>
          </p:nvSpPr>
          <p:spPr>
            <a:xfrm>
              <a:off x="2492712" y="0"/>
              <a:ext cx="1" cy="6747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grpSp>
        <p:nvGrpSpPr>
          <p:cNvPr id="436" name="Group"/>
          <p:cNvGrpSpPr/>
          <p:nvPr/>
        </p:nvGrpSpPr>
        <p:grpSpPr>
          <a:xfrm>
            <a:off x="1656726" y="2986009"/>
            <a:ext cx="10163510" cy="1350704"/>
            <a:chOff x="0" y="-12906"/>
            <a:chExt cx="14454770" cy="19210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1" name="Equation"/>
                <p:cNvSpPr txBox="1"/>
                <p:nvPr/>
              </p:nvSpPr>
              <p:spPr>
                <a:xfrm>
                  <a:off x="2109619" y="786129"/>
                  <a:ext cx="2969702" cy="6311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60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cusp</m:t>
                            </m:r>
                          </m:sub>
                        </m:sSub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∼−</m:t>
                        </m:r>
                        <m:r>
                          <a:rPr sz="260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  <m:sSup>
                          <m:sSupPr>
                            <m:ctrlP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sz="260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sz="2601"/>
                </a:p>
              </p:txBody>
            </p:sp>
          </mc:Choice>
          <mc:Fallback>
            <p:sp>
              <p:nvSpPr>
                <p:cNvPr id="43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619" y="786129"/>
                  <a:ext cx="2969702" cy="631147"/>
                </a:xfrm>
                <a:prstGeom prst="rect">
                  <a:avLst/>
                </a:prstGeom>
                <a:blipFill>
                  <a:blip r:embed="rId8"/>
                  <a:stretch>
                    <a:fillRect l="-3030" r="-1212" b="-1944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2" name="Equation"/>
                <p:cNvSpPr txBox="1"/>
                <p:nvPr/>
              </p:nvSpPr>
              <p:spPr>
                <a:xfrm>
                  <a:off x="6406988" y="620557"/>
                  <a:ext cx="4075874" cy="867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  <m: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∂</m:t>
                            </m:r>
                          </m:e>
                          <m:sub>
                            <m: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circle</m:t>
                            </m:r>
                          </m:sub>
                        </m:sSub>
                        <m:r>
                          <a:rPr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sz="2109"/>
                </a:p>
              </p:txBody>
            </p:sp>
          </mc:Choice>
          <mc:Fallback>
            <p:sp>
              <p:nvSpPr>
                <p:cNvPr id="43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6988" y="620557"/>
                  <a:ext cx="4075874" cy="867428"/>
                </a:xfrm>
                <a:prstGeom prst="rect">
                  <a:avLst/>
                </a:prstGeom>
                <a:blipFill>
                  <a:blip r:embed="rId9"/>
                  <a:stretch>
                    <a:fillRect l="-1770" t="-2041" r="-3097" b="-1224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3" name="The cusp anomalous dimension at order   is computed exactly"/>
                <p:cNvSpPr txBox="1"/>
                <p:nvPr/>
              </p:nvSpPr>
              <p:spPr>
                <a:xfrm>
                  <a:off x="0" y="-12906"/>
                  <a:ext cx="12627270" cy="5859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algn="l">
                    <a:defRPr sz="2800" b="0"/>
                  </a:pPr>
                  <a:r>
                    <a:rPr sz="1969"/>
                    <a:t>The cusp anomalous dimension at order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sz="2215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21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sz="221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sz="1969"/>
                    <a:t> is computed exactly</a:t>
                  </a:r>
                  <a:endParaRPr sz="1758"/>
                </a:p>
              </p:txBody>
            </p:sp>
          </mc:Choice>
          <mc:Fallback>
            <p:sp>
              <p:nvSpPr>
                <p:cNvPr id="433" name="The cusp anomalous dimension at order   is computed exactly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2906"/>
                  <a:ext cx="12627270" cy="585915"/>
                </a:xfrm>
                <a:prstGeom prst="rect">
                  <a:avLst/>
                </a:prstGeom>
                <a:blipFill>
                  <a:blip r:embed="rId10"/>
                  <a:stretch>
                    <a:fillRect l="-1429" t="-3030" b="-2727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4" name="Bremsstrahlung…"/>
            <p:cNvSpPr txBox="1"/>
            <p:nvPr/>
          </p:nvSpPr>
          <p:spPr>
            <a:xfrm>
              <a:off x="10908345" y="675715"/>
              <a:ext cx="3546425" cy="810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defRPr sz="2300"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rPr sz="1617" dirty="0"/>
                <a:t>Bremsstrahlung </a:t>
              </a:r>
            </a:p>
            <a:p>
              <a:pPr algn="l">
                <a:defRPr sz="2300"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rPr sz="1617" dirty="0"/>
                <a:t>function</a:t>
              </a:r>
            </a:p>
          </p:txBody>
        </p:sp>
        <p:sp>
          <p:nvSpPr>
            <p:cNvPr id="435" name="[Correa, Henn, Maldacena, Sever ’12]"/>
            <p:cNvSpPr txBox="1"/>
            <p:nvPr/>
          </p:nvSpPr>
          <p:spPr>
            <a:xfrm>
              <a:off x="8779633" y="1528456"/>
              <a:ext cx="3595743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r>
                <a:rPr sz="1266"/>
                <a:t>[Correa, Henn, Maldacena, Sever ’12]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3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37E4-3210-1A75-BE07-E8567DD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Conformal bootstrap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r>
              <a:rPr lang="en-US" dirty="0"/>
              <a:t> Integrability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F02E90-A379-D1CF-E56F-EBEBC83EE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22" y="1815115"/>
            <a:ext cx="447007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1EB95-F03F-F9C6-0BB4-CFED54C5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57" y="1720495"/>
            <a:ext cx="4574126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8F5CF-8C48-7B13-AE32-DE076179CA27}"/>
              </a:ext>
            </a:extLst>
          </p:cNvPr>
          <p:cNvSpPr txBox="1"/>
          <p:nvPr/>
        </p:nvSpPr>
        <p:spPr>
          <a:xfrm>
            <a:off x="1412906" y="629088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D. Simmons-Duffin `15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D. Poland, S. </a:t>
            </a:r>
            <a:r>
              <a:rPr lang="en-US" sz="1000" dirty="0" err="1">
                <a:solidFill>
                  <a:schemeClr val="accent5"/>
                </a:solidFill>
              </a:rPr>
              <a:t>Rychkov</a:t>
            </a:r>
            <a:r>
              <a:rPr lang="en-US" sz="1000" dirty="0">
                <a:solidFill>
                  <a:schemeClr val="accent5"/>
                </a:solidFill>
              </a:rPr>
              <a:t>, and A. </a:t>
            </a:r>
            <a:r>
              <a:rPr lang="en-US" sz="1000" dirty="0" err="1">
                <a:solidFill>
                  <a:schemeClr val="accent5"/>
                </a:solidFill>
              </a:rPr>
              <a:t>Vichi</a:t>
            </a:r>
            <a:r>
              <a:rPr lang="en-US" sz="1000" dirty="0">
                <a:solidFill>
                  <a:schemeClr val="accent5"/>
                </a:solidFill>
              </a:rPr>
              <a:t>, `14</a:t>
            </a:r>
          </a:p>
        </p:txBody>
      </p:sp>
    </p:spTree>
    <p:extLst>
      <p:ext uri="{BB962C8B-B14F-4D97-AF65-F5344CB8AC3E}">
        <p14:creationId xmlns:p14="http://schemas.microsoft.com/office/powerpoint/2010/main" val="15570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ounded Rectangle"/>
          <p:cNvSpPr/>
          <p:nvPr/>
        </p:nvSpPr>
        <p:spPr>
          <a:xfrm>
            <a:off x="4343311" y="5017585"/>
            <a:ext cx="4153417" cy="609911"/>
          </a:xfrm>
          <a:prstGeom prst="roundRect">
            <a:avLst>
              <a:gd name="adj" fmla="val 15000"/>
            </a:avLst>
          </a:prstGeom>
          <a:solidFill>
            <a:srgbClr val="4AAABB">
              <a:alpha val="3029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9" name="Equation"/>
              <p:cNvSpPr txBox="1"/>
              <p:nvPr/>
            </p:nvSpPr>
            <p:spPr>
              <a:xfrm>
                <a:off x="5240022" y="2173443"/>
                <a:ext cx="5554213" cy="6493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10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sSub>
                        <m:sSub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(0)⟩⟩=−</m:t>
                      </m:r>
                      <m:f>
                        <m:f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sub>
                          </m:sSub>
                        </m:num>
                        <m:den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sz="2109"/>
              </a:p>
            </p:txBody>
          </p:sp>
        </mc:Choice>
        <mc:Fallback>
          <p:sp>
            <p:nvSpPr>
              <p:cNvPr id="43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22" y="2173443"/>
                <a:ext cx="5554213" cy="649345"/>
              </a:xfrm>
              <a:prstGeom prst="rect">
                <a:avLst/>
              </a:prstGeom>
              <a:blipFill>
                <a:blip r:embed="rId2"/>
                <a:stretch>
                  <a:fillRect l="-683" r="-456" b="-134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" name="cusp2.pdf" descr="cusp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26" y="364001"/>
            <a:ext cx="4405192" cy="185795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1" name="Equation"/>
              <p:cNvSpPr txBox="1"/>
              <p:nvPr/>
            </p:nvSpPr>
            <p:spPr>
              <a:xfrm>
                <a:off x="3140052" y="3547831"/>
                <a:ext cx="2217145" cy="4437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60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r>
                        <a:rPr sz="26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sz="26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  <m:sSup>
                        <m:sSupPr>
                          <m:ctrlP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6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sz="2601"/>
              </a:p>
            </p:txBody>
          </p:sp>
        </mc:Choice>
        <mc:Fallback>
          <p:sp>
            <p:nvSpPr>
              <p:cNvPr id="44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52" y="3547831"/>
                <a:ext cx="2217145" cy="443776"/>
              </a:xfrm>
              <a:prstGeom prst="rect">
                <a:avLst/>
              </a:prstGeom>
              <a:blipFill>
                <a:blip r:embed="rId4"/>
                <a:stretch>
                  <a:fillRect l="-2857" r="-2857" b="-194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2" name="Line"/>
          <p:cNvSpPr/>
          <p:nvPr/>
        </p:nvSpPr>
        <p:spPr>
          <a:xfrm>
            <a:off x="1590628" y="1935914"/>
            <a:ext cx="436730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p:sp>
        <p:nvSpPr>
          <p:cNvPr id="443" name="Line"/>
          <p:cNvSpPr/>
          <p:nvPr/>
        </p:nvSpPr>
        <p:spPr>
          <a:xfrm>
            <a:off x="1609680" y="1498758"/>
            <a:ext cx="4329529" cy="45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45" extrusionOk="0">
                <a:moveTo>
                  <a:pt x="0" y="18208"/>
                </a:moveTo>
                <a:cubicBezTo>
                  <a:pt x="1561" y="18776"/>
                  <a:pt x="3112" y="18940"/>
                  <a:pt x="4654" y="18714"/>
                </a:cubicBezTo>
                <a:cubicBezTo>
                  <a:pt x="5773" y="18551"/>
                  <a:pt x="6934" y="18067"/>
                  <a:pt x="8047" y="17836"/>
                </a:cubicBezTo>
                <a:cubicBezTo>
                  <a:pt x="9132" y="17611"/>
                  <a:pt x="10211" y="17463"/>
                  <a:pt x="11161" y="12613"/>
                </a:cubicBezTo>
                <a:cubicBezTo>
                  <a:pt x="11944" y="8618"/>
                  <a:pt x="12516" y="1598"/>
                  <a:pt x="13433" y="255"/>
                </a:cubicBezTo>
                <a:cubicBezTo>
                  <a:pt x="15114" y="-2210"/>
                  <a:pt x="16097" y="13960"/>
                  <a:pt x="17643" y="17814"/>
                </a:cubicBezTo>
                <a:cubicBezTo>
                  <a:pt x="18275" y="19390"/>
                  <a:pt x="18936" y="18796"/>
                  <a:pt x="19579" y="18389"/>
                </a:cubicBezTo>
                <a:cubicBezTo>
                  <a:pt x="20247" y="17966"/>
                  <a:pt x="20921" y="17729"/>
                  <a:pt x="21600" y="1768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44" name="Line"/>
          <p:cNvSpPr/>
          <p:nvPr/>
        </p:nvSpPr>
        <p:spPr>
          <a:xfrm flipV="1">
            <a:off x="4366676" y="1533785"/>
            <a:ext cx="1" cy="36804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5" name="Equation"/>
              <p:cNvSpPr txBox="1"/>
              <p:nvPr/>
            </p:nvSpPr>
            <p:spPr>
              <a:xfrm>
                <a:off x="4413419" y="1660070"/>
                <a:ext cx="293863" cy="259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1687"/>
              </a:p>
            </p:txBody>
          </p:sp>
        </mc:Choice>
        <mc:Fallback>
          <p:sp>
            <p:nvSpPr>
              <p:cNvPr id="44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19" y="1660070"/>
                <a:ext cx="293863" cy="259623"/>
              </a:xfrm>
              <a:prstGeom prst="rect">
                <a:avLst/>
              </a:prstGeom>
              <a:blipFill>
                <a:blip r:embed="rId5"/>
                <a:stretch>
                  <a:fillRect l="-16667" r="-16667" b="-909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6" name="Equation"/>
              <p:cNvSpPr txBox="1"/>
              <p:nvPr/>
            </p:nvSpPr>
            <p:spPr>
              <a:xfrm>
                <a:off x="1817572" y="2145530"/>
                <a:ext cx="2497287" cy="68890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sSubSup>
                        <m:sSubSup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Sup>
                        <m:sSubSup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⟩⟩=</m:t>
                      </m:r>
                      <m:sSub>
                        <m:sSub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f>
                        <m:f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320"/>
              </a:p>
            </p:txBody>
          </p:sp>
        </mc:Choice>
        <mc:Fallback>
          <p:sp>
            <p:nvSpPr>
              <p:cNvPr id="44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72" y="2145530"/>
                <a:ext cx="2497287" cy="688907"/>
              </a:xfrm>
              <a:prstGeom prst="rect">
                <a:avLst/>
              </a:prstGeom>
              <a:blipFill>
                <a:blip r:embed="rId6"/>
                <a:stretch>
                  <a:fillRect l="-4061" r="-1523" b="-125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7" name="Equation"/>
              <p:cNvSpPr txBox="1"/>
              <p:nvPr/>
            </p:nvSpPr>
            <p:spPr>
              <a:xfrm>
                <a:off x="6161640" y="3431412"/>
                <a:ext cx="2865849" cy="60991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e>
                        <m:sub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m:rPr>
                          <m:sty m:val="p"/>
                        </m:rP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circle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sz="2109"/>
              </a:p>
            </p:txBody>
          </p:sp>
        </mc:Choice>
        <mc:Fallback>
          <p:sp>
            <p:nvSpPr>
              <p:cNvPr id="44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40" y="3431412"/>
                <a:ext cx="2865849" cy="609911"/>
              </a:xfrm>
              <a:prstGeom prst="rect">
                <a:avLst/>
              </a:prstGeom>
              <a:blipFill>
                <a:blip r:embed="rId7"/>
                <a:stretch>
                  <a:fillRect l="-1770" t="-2041" r="-3097" b="-122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8" name="Equation"/>
              <p:cNvSpPr txBox="1"/>
              <p:nvPr/>
            </p:nvSpPr>
            <p:spPr>
              <a:xfrm>
                <a:off x="5416529" y="4598325"/>
                <a:ext cx="1340047" cy="40023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60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6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sz="26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sz="26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sz="2601"/>
              </a:p>
            </p:txBody>
          </p:sp>
        </mc:Choice>
        <mc:Fallback>
          <p:sp>
            <p:nvSpPr>
              <p:cNvPr id="44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29" y="4598325"/>
                <a:ext cx="1340047" cy="400238"/>
              </a:xfrm>
              <a:prstGeom prst="rect">
                <a:avLst/>
              </a:prstGeom>
              <a:blipFill>
                <a:blip r:embed="rId8"/>
                <a:stretch>
                  <a:fillRect l="-5660" r="-5660" b="-121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9" name="Equation"/>
              <p:cNvSpPr txBox="1"/>
              <p:nvPr/>
            </p:nvSpPr>
            <p:spPr>
              <a:xfrm>
                <a:off x="4563240" y="5117286"/>
                <a:ext cx="3706464" cy="3818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sSub>
                        <m:sSubPr>
                          <m:ctrl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(0)⟩⟩=−2</m:t>
                      </m:r>
                      <m:r>
                        <a:rPr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sz="2391"/>
              </a:p>
            </p:txBody>
          </p:sp>
        </mc:Choice>
        <mc:Fallback>
          <p:sp>
            <p:nvSpPr>
              <p:cNvPr id="44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40" y="5117286"/>
                <a:ext cx="3706464" cy="381899"/>
              </a:xfrm>
              <a:prstGeom prst="rect">
                <a:avLst/>
              </a:prstGeom>
              <a:blipFill>
                <a:blip r:embed="rId9"/>
                <a:stretch>
                  <a:fillRect l="-3413" t="-9677" r="-1365" b="-3871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0" name="The cusp anomalous dimension at order   is computed exactly"/>
              <p:cNvSpPr txBox="1"/>
              <p:nvPr/>
            </p:nvSpPr>
            <p:spPr>
              <a:xfrm>
                <a:off x="1656726" y="2991427"/>
                <a:ext cx="8878549" cy="4011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l">
                  <a:defRPr sz="2800" b="0"/>
                </a:pPr>
                <a:r>
                  <a:rPr sz="1969"/>
                  <a:t>The cusp anomalous dimension at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144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14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sz="214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144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1969"/>
                  <a:t> is computed exactly</a:t>
                </a:r>
                <a:endParaRPr sz="1758"/>
              </a:p>
            </p:txBody>
          </p:sp>
        </mc:Choice>
        <mc:Fallback>
          <p:sp>
            <p:nvSpPr>
              <p:cNvPr id="450" name="The cusp anomalous dimension at order   is computed exactl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26" y="2991427"/>
                <a:ext cx="8878549" cy="401136"/>
              </a:xfrm>
              <a:prstGeom prst="rect">
                <a:avLst/>
              </a:prstGeom>
              <a:blipFill>
                <a:blip r:embed="rId10"/>
                <a:stretch>
                  <a:fillRect l="-1429" b="-272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" name="Bremsstrahlung…"/>
          <p:cNvSpPr txBox="1"/>
          <p:nvPr/>
        </p:nvSpPr>
        <p:spPr>
          <a:xfrm>
            <a:off x="8956788" y="3470196"/>
            <a:ext cx="2493580" cy="56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23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1617"/>
              <a:t>Bremsstrahlung </a:t>
            </a:r>
          </a:p>
          <a:p>
            <a:pPr algn="l">
              <a:defRPr sz="23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1617"/>
              <a:t>function</a:t>
            </a:r>
          </a:p>
        </p:txBody>
      </p:sp>
      <p:sp>
        <p:nvSpPr>
          <p:cNvPr id="452" name="Line"/>
          <p:cNvSpPr/>
          <p:nvPr/>
        </p:nvSpPr>
        <p:spPr>
          <a:xfrm>
            <a:off x="6096000" y="4018015"/>
            <a:ext cx="0" cy="47443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53" name="Line deformations"/>
          <p:cNvSpPr txBox="1">
            <a:spLocks noGrp="1"/>
          </p:cNvSpPr>
          <p:nvPr>
            <p:ph type="title"/>
          </p:nvPr>
        </p:nvSpPr>
        <p:spPr>
          <a:xfrm>
            <a:off x="2193727" y="-95907"/>
            <a:ext cx="7804547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t>Line deformations</a:t>
            </a:r>
          </a:p>
        </p:txBody>
      </p:sp>
      <p:sp>
        <p:nvSpPr>
          <p:cNvPr id="454" name="[Correa, Henn, Maldacena, Sever ’12]"/>
          <p:cNvSpPr txBox="1"/>
          <p:nvPr/>
        </p:nvSpPr>
        <p:spPr>
          <a:xfrm>
            <a:off x="7829905" y="4069779"/>
            <a:ext cx="252825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266"/>
              <a:t>[Correa, Henn, Maldacena, Sever ’12]</a:t>
            </a:r>
          </a:p>
        </p:txBody>
      </p:sp>
      <p:sp>
        <p:nvSpPr>
          <p:cNvPr id="455" name="Oval"/>
          <p:cNvSpPr/>
          <p:nvPr/>
        </p:nvSpPr>
        <p:spPr>
          <a:xfrm>
            <a:off x="8321734" y="865186"/>
            <a:ext cx="1536671" cy="456571"/>
          </a:xfrm>
          <a:prstGeom prst="ellipse">
            <a:avLst/>
          </a:prstGeom>
          <a:ln w="25400">
            <a:solidFill>
              <a:schemeClr val="accent2">
                <a:hueOff val="167855"/>
                <a:satOff val="17755"/>
                <a:lumOff val="-166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56" name="Can we exploit the line deformations to obtain constraints for our four-point function?"/>
          <p:cNvSpPr txBox="1"/>
          <p:nvPr/>
        </p:nvSpPr>
        <p:spPr>
          <a:xfrm>
            <a:off x="1656726" y="6216870"/>
            <a:ext cx="8878549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500" b="0"/>
            </a:lvl1pPr>
          </a:lstStyle>
          <a:p>
            <a:r>
              <a:rPr sz="1758"/>
              <a:t>Can we exploit the line deformations to obtain constraints for our four-point function?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New integrated correlators"/>
          <p:cNvSpPr txBox="1">
            <a:spLocks noGrp="1"/>
          </p:cNvSpPr>
          <p:nvPr>
            <p:ph type="title"/>
          </p:nvPr>
        </p:nvSpPr>
        <p:spPr>
          <a:xfrm>
            <a:off x="2090987" y="-54811"/>
            <a:ext cx="9354426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60"/>
            </a:lvl1pPr>
          </a:lstStyle>
          <a:p>
            <a:r>
              <a:rPr dirty="0"/>
              <a:t>New integrated correlators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9" name="Equation"/>
              <p:cNvSpPr txBox="1"/>
              <p:nvPr/>
            </p:nvSpPr>
            <p:spPr>
              <a:xfrm>
                <a:off x="2907421" y="1330282"/>
                <a:ext cx="6787499" cy="7895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42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sz="274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274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742"/>
              </a:p>
            </p:txBody>
          </p:sp>
        </mc:Choice>
        <mc:Fallback>
          <p:sp>
            <p:nvSpPr>
              <p:cNvPr id="45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21" y="1330282"/>
                <a:ext cx="6787499" cy="789575"/>
              </a:xfrm>
              <a:prstGeom prst="rect">
                <a:avLst/>
              </a:prstGeom>
              <a:blipFill>
                <a:blip r:embed="rId2"/>
                <a:stretch>
                  <a:fillRect l="-560" t="-1563" r="-1306" b="-125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" name="Group"/>
          <p:cNvSpPr/>
          <p:nvPr/>
        </p:nvSpPr>
        <p:spPr>
          <a:xfrm>
            <a:off x="1656726" y="825753"/>
            <a:ext cx="8878549" cy="266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/>
            </a:lvl1pPr>
          </a:lstStyle>
          <a:p>
            <a:r>
              <a:rPr sz="1266"/>
              <a:t>We can follow the same logic but expanding the cusp anomaly to the next order</a:t>
            </a:r>
          </a:p>
        </p:txBody>
      </p:sp>
      <p:sp>
        <p:nvSpPr>
          <p:cNvPr id="461" name="[Gromov,Levkovich-Maslyuk’15]"/>
          <p:cNvSpPr txBox="1"/>
          <p:nvPr/>
        </p:nvSpPr>
        <p:spPr>
          <a:xfrm>
            <a:off x="8176816" y="2025056"/>
            <a:ext cx="2399958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7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195"/>
              <a:t>[Gromov,Levkovich-Maslyuk’15]</a:t>
            </a:r>
          </a:p>
        </p:txBody>
      </p:sp>
      <p:grpSp>
        <p:nvGrpSpPr>
          <p:cNvPr id="467" name="Group"/>
          <p:cNvGrpSpPr/>
          <p:nvPr/>
        </p:nvGrpSpPr>
        <p:grpSpPr>
          <a:xfrm>
            <a:off x="2239590" y="1963510"/>
            <a:ext cx="6305276" cy="1252248"/>
            <a:chOff x="0" y="0"/>
            <a:chExt cx="8967502" cy="17809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3" name="Equation"/>
                <p:cNvSpPr txBox="1"/>
                <p:nvPr/>
              </p:nvSpPr>
              <p:spPr>
                <a:xfrm>
                  <a:off x="2708377" y="950751"/>
                  <a:ext cx="6259125" cy="830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)=−4</m:t>
                        </m:r>
                        <m:sSup>
                          <m:sSup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𝔹</m:t>
                            </m:r>
                          </m:e>
                          <m:sup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∮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∮</m:t>
                        </m:r>
                        <m:f>
                          <m:f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sz="196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sz="196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sz="1969"/>
                </a:p>
              </p:txBody>
            </p:sp>
          </mc:Choice>
          <mc:Fallback>
            <p:sp>
              <p:nvSpPr>
                <p:cNvPr id="46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377" y="950751"/>
                  <a:ext cx="6259125" cy="830221"/>
                </a:xfrm>
                <a:prstGeom prst="rect">
                  <a:avLst/>
                </a:prstGeom>
                <a:blipFill>
                  <a:blip r:embed="rId3"/>
                  <a:stretch>
                    <a:fillRect l="-865" t="-4255" r="-1729" b="-1276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4" name="Line"/>
            <p:cNvSpPr/>
            <p:nvPr/>
          </p:nvSpPr>
          <p:spPr>
            <a:xfrm>
              <a:off x="6101394" y="0"/>
              <a:ext cx="1" cy="8296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466" name="Curvature…"/>
            <p:cNvSpPr txBox="1"/>
            <p:nvPr/>
          </p:nvSpPr>
          <p:spPr>
            <a:xfrm>
              <a:off x="0" y="1057928"/>
              <a:ext cx="3321958" cy="656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rPr sz="1266"/>
                <a:t>Curvature </a:t>
              </a:r>
            </a:p>
            <a:p>
              <a: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rPr sz="1266"/>
                <a:t>function</a:t>
              </a:r>
            </a:p>
          </p:txBody>
        </p:sp>
      </p:grpSp>
      <p:grpSp>
        <p:nvGrpSpPr>
          <p:cNvPr id="473" name="Group"/>
          <p:cNvGrpSpPr/>
          <p:nvPr/>
        </p:nvGrpSpPr>
        <p:grpSpPr>
          <a:xfrm>
            <a:off x="1653174" y="3689425"/>
            <a:ext cx="9098654" cy="2791076"/>
            <a:chOff x="0" y="-10582"/>
            <a:chExt cx="12940307" cy="39695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8" name="Solving the integrals running clockwise around the cut  , we obtain"/>
                <p:cNvSpPr/>
                <p:nvPr/>
              </p:nvSpPr>
              <p:spPr>
                <a:xfrm>
                  <a:off x="0" y="-10582"/>
                  <a:ext cx="12627269" cy="554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algn="l">
                    <a:defRPr b="0"/>
                  </a:pPr>
                  <a:r>
                    <a:rPr sz="1266"/>
                    <a:t>Solving the integrals running clockwise around the cut </a:t>
                  </a:r>
                  <a14:m>
                    <m:oMath xmlns:m="http://schemas.openxmlformats.org/officeDocument/2006/math"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[−2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sz="1266"/>
                    <a:t>, we obtain</a:t>
                  </a:r>
                </a:p>
              </p:txBody>
            </p:sp>
          </mc:Choice>
          <mc:Fallback>
            <p:sp>
              <p:nvSpPr>
                <p:cNvPr id="468" name="Solving the integrals running clockwise around the cut  , we obtai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0582"/>
                  <a:ext cx="12627269" cy="554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9" name="Equation"/>
                <p:cNvSpPr txBox="1"/>
                <p:nvPr/>
              </p:nvSpPr>
              <p:spPr>
                <a:xfrm>
                  <a:off x="45062" y="1305245"/>
                  <a:ext cx="10948730" cy="6280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2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sz="12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  <m:sSup>
                          <m:sSup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sz="12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b>
                              <m:sSub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sz="12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+360</m:t>
                            </m:r>
                            <m:sSub>
                              <m:sSub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sz="12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112</m:t>
                                </m:r>
                                <m:sSup>
                                  <m:sSup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+272</m:t>
                            </m:r>
                            <m:sSup>
                              <m:sSup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+4816</m:t>
                            </m:r>
                            <m:sSub>
                              <m:sSub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416</m:t>
                                </m:r>
                                <m:sSup>
                                  <m:sSupPr>
                                    <m:ctrlP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266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sz="1266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266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oMath>
                    </m:oMathPara>
                  </a14:m>
                  <a:endParaRPr sz="1266"/>
                </a:p>
              </p:txBody>
            </p:sp>
          </mc:Choice>
          <mc:Fallback>
            <p:sp>
              <p:nvSpPr>
                <p:cNvPr id="46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2" y="1305245"/>
                  <a:ext cx="10948730" cy="628047"/>
                </a:xfrm>
                <a:prstGeom prst="rect">
                  <a:avLst/>
                </a:prstGeom>
                <a:blipFill>
                  <a:blip r:embed="rId5"/>
                  <a:stretch>
                    <a:fillRect b="-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0" name="Equation"/>
                <p:cNvSpPr txBox="1"/>
                <p:nvPr/>
              </p:nvSpPr>
              <p:spPr>
                <a:xfrm>
                  <a:off x="5780352" y="2168069"/>
                  <a:ext cx="6951374" cy="5928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19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3488</m:t>
                                </m:r>
                                <m:sSup>
                                  <m:sSup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135</m:t>
                                </m:r>
                              </m:den>
                            </m:f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2192</m:t>
                                </m:r>
                                <m:sSup>
                                  <m:sSup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9184</m:t>
                                </m:r>
                                <m:sSup>
                                  <m:sSup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+63504</m:t>
                            </m:r>
                            <m:sSub>
                              <m:sSub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176</m:t>
                                </m:r>
                                <m:sSup>
                                  <m:sSupPr>
                                    <m:ctrlP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9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sz="119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119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sz="119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sz="119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sz="1195"/>
                </a:p>
              </p:txBody>
            </p:sp>
          </mc:Choice>
          <mc:Fallback>
            <p:sp>
              <p:nvSpPr>
                <p:cNvPr id="4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352" y="2168069"/>
                  <a:ext cx="6951374" cy="592846"/>
                </a:xfrm>
                <a:prstGeom prst="rect">
                  <a:avLst/>
                </a:prstGeom>
                <a:blipFill>
                  <a:blip r:embed="rId6"/>
                  <a:stretch>
                    <a:fillRect l="-2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1" name="Equation"/>
                <p:cNvSpPr txBox="1"/>
                <p:nvPr/>
              </p:nvSpPr>
              <p:spPr>
                <a:xfrm>
                  <a:off x="45062" y="3421637"/>
                  <a:ext cx="12895245" cy="5373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−24</m:t>
                            </m:r>
                            <m:sSub>
                              <m:sSub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+5−4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11+2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256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96</m:t>
                            </m:r>
                            <m:sSub>
                              <m:sSub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+75+8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4096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408</m:t>
                                </m:r>
                                <m:sSub>
                                  <m:sSub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−240</m:t>
                                </m:r>
                                <m:sSub>
                                  <m:sSub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+213+14</m:t>
                                </m:r>
                                <m:sSup>
                                  <m:sSup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65536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315</m:t>
                                </m:r>
                                <m:sSub>
                                  <m:sSub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−240</m:t>
                                </m:r>
                                <m:sSub>
                                  <m:sSub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+149+6</m:t>
                                </m:r>
                                <m:sSup>
                                  <m:sSup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65536</m:t>
                            </m:r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112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sz="112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2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sz="112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sz="1125"/>
                </a:p>
              </p:txBody>
            </p:sp>
          </mc:Choice>
          <mc:Fallback>
            <p:sp>
              <p:nvSpPr>
                <p:cNvPr id="47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2" y="3421637"/>
                  <a:ext cx="12895245" cy="537310"/>
                </a:xfrm>
                <a:prstGeom prst="rect">
                  <a:avLst/>
                </a:prstGeom>
                <a:blipFill>
                  <a:blip r:embed="rId7"/>
                  <a:stretch>
                    <a:fillRect t="-3226" b="-1290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2" name="[Cavaglià, Gromov, Julius, MP ’22]"/>
            <p:cNvSpPr/>
            <p:nvPr/>
          </p:nvSpPr>
          <p:spPr>
            <a:xfrm>
              <a:off x="10825143" y="82505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[Cavaglià, Gromov, Julius, </a:t>
              </a:r>
              <a:r>
                <a:rPr sz="1266" b="1"/>
                <a:t>MP</a:t>
              </a:r>
              <a:r>
                <a:rPr sz="1266"/>
                <a:t> ’22]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 advAuto="0"/>
      <p:bldP spid="473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75" name="Equation"/>
              <p:cNvSpPr txBox="1"/>
              <p:nvPr/>
            </p:nvSpPr>
            <p:spPr>
              <a:xfrm>
                <a:off x="1877051" y="1978393"/>
                <a:ext cx="4129207" cy="73263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32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sSup>
                            <m:sSup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𝔹</m:t>
                          </m:r>
                        </m:num>
                        <m:den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𝔹</m:t>
                              </m:r>
                            </m:e>
                            <m:sup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320"/>
              </a:p>
            </p:txBody>
          </p:sp>
        </mc:Choice>
        <mc:Fallback>
          <p:sp>
            <p:nvSpPr>
              <p:cNvPr id="47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51" y="1978393"/>
                <a:ext cx="4129207" cy="732636"/>
              </a:xfrm>
              <a:prstGeom prst="rect">
                <a:avLst/>
              </a:prstGeom>
              <a:blipFill>
                <a:blip r:embed="rId2"/>
                <a:stretch>
                  <a:fillRect l="-2454" t="-6897" r="-1534" b="-137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6" name="The four-point function   and the reduced correlator   obey the following constraints"/>
              <p:cNvSpPr txBox="1"/>
              <p:nvPr/>
            </p:nvSpPr>
            <p:spPr>
              <a:xfrm>
                <a:off x="1656726" y="899814"/>
                <a:ext cx="8878549" cy="3893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l">
                  <a:defRPr b="0"/>
                </a:pPr>
                <a:r>
                  <a:rPr sz="1266"/>
                  <a:t>The four-point function </a:t>
                </a:r>
                <a14:m>
                  <m:oMath xmlns:m="http://schemas.openxmlformats.org/officeDocument/2006/math">
                    <m:r>
                      <a:rPr sz="210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sz="1266"/>
                  <a:t> and the reduced correlator </a:t>
                </a:r>
                <a14:m>
                  <m:oMath xmlns:m="http://schemas.openxmlformats.org/officeDocument/2006/math">
                    <m:r>
                      <a:rPr sz="984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1266"/>
                  <a:t> obey the following constraints</a:t>
                </a:r>
              </a:p>
            </p:txBody>
          </p:sp>
        </mc:Choice>
        <mc:Fallback>
          <p:sp>
            <p:nvSpPr>
              <p:cNvPr id="476" name="The four-point function   and the reduced correlator   obey the following constrai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26" y="899814"/>
                <a:ext cx="8878549" cy="389338"/>
              </a:xfrm>
              <a:prstGeom prst="rect">
                <a:avLst/>
              </a:prstGeom>
              <a:blipFill>
                <a:blip r:embed="rId3"/>
                <a:stretch>
                  <a:fillRect l="-714" b="-967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7" name="[Cavaglià, Gromov, Julius, MP ’22]"/>
          <p:cNvSpPr txBox="1"/>
          <p:nvPr/>
        </p:nvSpPr>
        <p:spPr>
          <a:xfrm>
            <a:off x="8051961" y="614941"/>
            <a:ext cx="2288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sz="1266"/>
              <a:t>[Cavaglià, Gromov, Julius, </a:t>
            </a:r>
            <a:r>
              <a:rPr sz="1266" b="1"/>
              <a:t>MP</a:t>
            </a:r>
            <a:r>
              <a:rPr sz="1266"/>
              <a:t> ’22]</a:t>
            </a:r>
          </a:p>
        </p:txBody>
      </p:sp>
      <p:grpSp>
        <p:nvGrpSpPr>
          <p:cNvPr id="481" name="Group"/>
          <p:cNvGrpSpPr/>
          <p:nvPr/>
        </p:nvGrpSpPr>
        <p:grpSpPr>
          <a:xfrm>
            <a:off x="1656726" y="4463721"/>
            <a:ext cx="8878550" cy="1062215"/>
            <a:chOff x="0" y="-20144"/>
            <a:chExt cx="12627269" cy="1510705"/>
          </a:xfrm>
        </p:grpSpPr>
        <p:sp>
          <p:nvSpPr>
            <p:cNvPr id="478" name="We tested both at weak and strong coupling.…"/>
            <p:cNvSpPr txBox="1"/>
            <p:nvPr/>
          </p:nvSpPr>
          <p:spPr>
            <a:xfrm>
              <a:off x="0" y="-20144"/>
              <a:ext cx="12627269" cy="1510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34395" indent="-234395">
                <a:lnSpc>
                  <a:spcPct val="120000"/>
                </a:lnSpc>
                <a:buSzPct val="145000"/>
                <a:buChar char="•"/>
                <a:defRPr sz="2600" b="0"/>
              </a:pPr>
              <a:r>
                <a:rPr sz="1828"/>
                <a:t>We tested both at weak and strong coupling. </a:t>
              </a:r>
            </a:p>
            <a:p>
              <a:pPr marL="234395" indent="-234395">
                <a:lnSpc>
                  <a:spcPct val="120000"/>
                </a:lnSpc>
                <a:buSzPct val="145000"/>
                <a:buChar char="•"/>
                <a:defRPr sz="2600" b="0"/>
              </a:pPr>
              <a:r>
                <a:rPr sz="1828"/>
                <a:t>Recently a linear combination of them has been proven</a:t>
              </a:r>
            </a:p>
            <a:p>
              <a:pPr marL="234395" indent="-234395">
                <a:lnSpc>
                  <a:spcPct val="120000"/>
                </a:lnSpc>
                <a:buSzPct val="145000"/>
                <a:buChar char="•"/>
                <a:defRPr sz="2600" b="0"/>
              </a:pPr>
              <a:r>
                <a:rPr sz="1828"/>
                <a:t>A complete proof of both constraints is in preparation</a:t>
              </a:r>
            </a:p>
          </p:txBody>
        </p:sp>
        <p:sp>
          <p:nvSpPr>
            <p:cNvPr id="479" name="[Drukker, Kong, Sakkas ’22]"/>
            <p:cNvSpPr txBox="1"/>
            <p:nvPr/>
          </p:nvSpPr>
          <p:spPr>
            <a:xfrm>
              <a:off x="8590711" y="545390"/>
              <a:ext cx="2620798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r>
                <a:rPr sz="1266"/>
                <a:t>[Drukker, Kong, Sakkas ’22]</a:t>
              </a:r>
            </a:p>
          </p:txBody>
        </p:sp>
        <p:sp>
          <p:nvSpPr>
            <p:cNvPr id="480" name="[Cavaglià, Gromov, Julius, MP to appear]"/>
            <p:cNvSpPr txBox="1"/>
            <p:nvPr/>
          </p:nvSpPr>
          <p:spPr>
            <a:xfrm>
              <a:off x="8399124" y="1020016"/>
              <a:ext cx="387488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[Cavaglià, Gromov, Julius, </a:t>
              </a:r>
              <a:r>
                <a:rPr sz="1266" b="1"/>
                <a:t>MP</a:t>
              </a:r>
              <a:r>
                <a:rPr sz="1266"/>
                <a:t> </a:t>
              </a:r>
              <a:r>
                <a:rPr sz="1266" i="1"/>
                <a:t>to appear</a:t>
              </a:r>
              <a:r>
                <a:rPr sz="1266"/>
                <a:t>]</a:t>
              </a:r>
            </a:p>
          </p:txBody>
        </p:sp>
      </p:grpSp>
      <p:sp>
        <p:nvSpPr>
          <p:cNvPr id="482" name="Rounded Rectangle"/>
          <p:cNvSpPr/>
          <p:nvPr/>
        </p:nvSpPr>
        <p:spPr>
          <a:xfrm>
            <a:off x="1819718" y="1813500"/>
            <a:ext cx="4276282" cy="1117130"/>
          </a:xfrm>
          <a:prstGeom prst="roundRect">
            <a:avLst>
              <a:gd name="adj" fmla="val 24633"/>
            </a:avLst>
          </a:prstGeom>
          <a:ln w="25400">
            <a:solidFill>
              <a:schemeClr val="accent2">
                <a:hueOff val="167855"/>
                <a:satOff val="17755"/>
                <a:lumOff val="-166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83" name="Constraint 1"/>
          <p:cNvSpPr txBox="1"/>
          <p:nvPr/>
        </p:nvSpPr>
        <p:spPr>
          <a:xfrm>
            <a:off x="3138642" y="1525123"/>
            <a:ext cx="134299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i="1"/>
            </a:lvl1pPr>
          </a:lstStyle>
          <a:p>
            <a:r>
              <a:rPr sz="1266"/>
              <a:t>Constraint 1</a:t>
            </a:r>
          </a:p>
        </p:txBody>
      </p:sp>
      <p:grpSp>
        <p:nvGrpSpPr>
          <p:cNvPr id="490" name="Group"/>
          <p:cNvGrpSpPr/>
          <p:nvPr/>
        </p:nvGrpSpPr>
        <p:grpSpPr>
          <a:xfrm>
            <a:off x="1564257" y="1525122"/>
            <a:ext cx="9039675" cy="2714671"/>
            <a:chOff x="-131511" y="40710"/>
            <a:chExt cx="12856425" cy="3860864"/>
          </a:xfrm>
        </p:grpSpPr>
        <p:sp>
          <p:nvSpPr>
            <p:cNvPr id="484" name="where                                                                              and  the zero-coupling values are"/>
            <p:cNvSpPr txBox="1"/>
            <p:nvPr/>
          </p:nvSpPr>
          <p:spPr>
            <a:xfrm>
              <a:off x="-131511" y="2421799"/>
              <a:ext cx="12627268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defRPr b="0"/>
              </a:lvl1pPr>
            </a:lstStyle>
            <a:p>
              <a:r>
                <a:rPr lang="en-GB" sz="1266" dirty="0"/>
                <a:t>W</a:t>
              </a:r>
              <a:r>
                <a:rPr sz="1266" dirty="0"/>
                <a:t>here</a:t>
              </a:r>
              <a:r>
                <a:rPr lang="en-US" sz="1266" dirty="0"/>
                <a:t>                                                                  </a:t>
              </a:r>
              <a:r>
                <a:rPr sz="1266" dirty="0"/>
                <a:t>                                                                              and  the zero-coupling values are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5" name="Equation"/>
                <p:cNvSpPr txBox="1"/>
                <p:nvPr/>
              </p:nvSpPr>
              <p:spPr>
                <a:xfrm>
                  <a:off x="7185819" y="668397"/>
                  <a:ext cx="5275063" cy="10765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239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∫</m:t>
                            </m:r>
                          </m:e>
                          <m:sub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f>
                          <m:fPr>
                            <m:ctrlP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den>
                        </m:f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ℂ</m:t>
                            </m:r>
                          </m:num>
                          <m:den>
                            <m:r>
                              <a:rPr sz="239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sz="239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39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e>
                              <m:sup>
                                <m:r>
                                  <a:rPr sz="239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sz="239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sz="2391"/>
                </a:p>
              </p:txBody>
            </p:sp>
          </mc:Choice>
          <mc:Fallback>
            <p:sp>
              <p:nvSpPr>
                <p:cNvPr id="48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819" y="668397"/>
                  <a:ext cx="5275063" cy="1076533"/>
                </a:xfrm>
                <a:prstGeom prst="rect">
                  <a:avLst/>
                </a:prstGeom>
                <a:blipFill>
                  <a:blip r:embed="rId4"/>
                  <a:stretch>
                    <a:fillRect l="-3072" t="-5000" r="-1365" b="-1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6" name="Equation"/>
                <p:cNvSpPr txBox="1"/>
                <p:nvPr/>
              </p:nvSpPr>
              <p:spPr>
                <a:xfrm>
                  <a:off x="3185478" y="3133364"/>
                  <a:ext cx="6773730" cy="768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168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  <m:sup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)=2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num>
                          <m:den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  <m:sup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sSup>
                              <m:sSupPr>
                                <m:ctrlPr>
                                  <a:rPr sz="1687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687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1687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1687"/>
                </a:p>
              </p:txBody>
            </p:sp>
          </mc:Choice>
          <mc:Fallback>
            <p:sp>
              <p:nvSpPr>
                <p:cNvPr id="48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478" y="3133364"/>
                  <a:ext cx="6773730" cy="768210"/>
                </a:xfrm>
                <a:prstGeom prst="rect">
                  <a:avLst/>
                </a:prstGeom>
                <a:blipFill>
                  <a:blip r:embed="rId5"/>
                  <a:stretch>
                    <a:fillRect l="-1064" t="-4545" r="-798" b="-1363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7" name="Equation"/>
                <p:cNvSpPr txBox="1"/>
                <p:nvPr/>
              </p:nvSpPr>
              <p:spPr>
                <a:xfrm>
                  <a:off x="694619" y="2317732"/>
                  <a:ext cx="7159385" cy="472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)≡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sSubSup>
                          <m:sSubSupPr>
                            <m:ctrl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  <m:sup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)≡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sSubSup>
                          <m:sSubSupPr>
                            <m:ctrl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  <m:sup>
                            <m:r>
                              <a:rPr sz="168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168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1687" dirty="0"/>
                </a:p>
              </p:txBody>
            </p:sp>
          </mc:Choice>
          <mc:Fallback>
            <p:sp>
              <p:nvSpPr>
                <p:cNvPr id="48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19" y="2317732"/>
                  <a:ext cx="7159385" cy="472106"/>
                </a:xfrm>
                <a:prstGeom prst="rect">
                  <a:avLst/>
                </a:prstGeom>
                <a:blipFill>
                  <a:blip r:embed="rId6"/>
                  <a:stretch>
                    <a:fillRect l="-503" t="-7407" r="-1005" b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8" name="Rounded Rectangle"/>
            <p:cNvSpPr/>
            <p:nvPr/>
          </p:nvSpPr>
          <p:spPr>
            <a:xfrm>
              <a:off x="7063267" y="450847"/>
              <a:ext cx="5661647" cy="1588807"/>
            </a:xfrm>
            <a:prstGeom prst="roundRect">
              <a:avLst>
                <a:gd name="adj" fmla="val 24633"/>
              </a:avLst>
            </a:prstGeom>
            <a:noFill/>
            <a:ln w="25400" cap="flat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489" name="Constraint 2"/>
            <p:cNvSpPr txBox="1"/>
            <p:nvPr/>
          </p:nvSpPr>
          <p:spPr>
            <a:xfrm>
              <a:off x="8652599" y="40710"/>
              <a:ext cx="191004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i="1"/>
              </a:lvl1pPr>
            </a:lstStyle>
            <a:p>
              <a:r>
                <a:rPr sz="1266"/>
                <a:t>Constraint 2</a:t>
              </a:r>
            </a:p>
          </p:txBody>
        </p:sp>
      </p:grpSp>
      <p:sp>
        <p:nvSpPr>
          <p:cNvPr id="491" name="New integrated correlators"/>
          <p:cNvSpPr txBox="1">
            <a:spLocks noGrp="1"/>
          </p:cNvSpPr>
          <p:nvPr>
            <p:ph type="title"/>
          </p:nvPr>
        </p:nvSpPr>
        <p:spPr>
          <a:xfrm>
            <a:off x="1597826" y="-95907"/>
            <a:ext cx="10104439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60"/>
            </a:lvl1pPr>
          </a:lstStyle>
          <a:p>
            <a:r>
              <a:rPr dirty="0"/>
              <a:t>New integrated correlators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1641772" y="5631425"/>
            <a:ext cx="8908457" cy="1370259"/>
            <a:chOff x="0" y="0"/>
            <a:chExt cx="12669803" cy="1948811"/>
          </a:xfrm>
        </p:grpSpPr>
        <p:sp>
          <p:nvSpPr>
            <p:cNvPr id="492" name="Huge impact on the Bootstrability output"/>
            <p:cNvSpPr txBox="1"/>
            <p:nvPr/>
          </p:nvSpPr>
          <p:spPr>
            <a:xfrm>
              <a:off x="0" y="984262"/>
              <a:ext cx="12669803" cy="964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defRPr sz="2800"/>
              </a:pPr>
              <a:r>
                <a:rPr sz="1969"/>
                <a:t>Huge impact on the Bootstrability output </a:t>
              </a:r>
            </a:p>
            <a:p>
              <a:pPr>
                <a:defRPr sz="2800"/>
              </a:pPr>
              <a:endParaRPr sz="1969"/>
            </a:p>
          </p:txBody>
        </p:sp>
        <p:sp>
          <p:nvSpPr>
            <p:cNvPr id="493" name="Line"/>
            <p:cNvSpPr/>
            <p:nvPr/>
          </p:nvSpPr>
          <p:spPr>
            <a:xfrm>
              <a:off x="6334901" y="0"/>
              <a:ext cx="1" cy="6030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 advAuto="0"/>
      <p:bldP spid="490" grpId="0" animBg="1" advAuto="0"/>
      <p:bldP spid="494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75B1-7B78-75A4-2A58-4E9D9239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tight bounds for structure constant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8D597-83F2-F6FA-40B1-32CAB448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22" y="1316683"/>
            <a:ext cx="7996926" cy="5176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2FFBD-309A-91B6-5202-017965D6ED51}"/>
              </a:ext>
            </a:extLst>
          </p:cNvPr>
          <p:cNvSpPr txBox="1"/>
          <p:nvPr/>
        </p:nvSpPr>
        <p:spPr>
          <a:xfrm>
            <a:off x="256875" y="3374809"/>
            <a:ext cx="18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</a:t>
            </a:r>
            <a:r>
              <a:rPr lang="en-US" dirty="0"/>
              <a:t>states from QSC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FD2B1-0158-C1CA-9BBA-6FF7A0E4A5AE}"/>
              </a:ext>
            </a:extLst>
          </p:cNvPr>
          <p:cNvSpPr txBox="1"/>
          <p:nvPr/>
        </p:nvSpPr>
        <p:spPr>
          <a:xfrm>
            <a:off x="297890" y="6464066"/>
            <a:ext cx="313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</a:rPr>
              <a:t>A.Cavaglià</a:t>
            </a:r>
            <a:r>
              <a:rPr lang="en-US" sz="1200" dirty="0">
                <a:solidFill>
                  <a:schemeClr val="accent5"/>
                </a:solidFill>
              </a:rPr>
              <a:t>, NG, </a:t>
            </a:r>
            <a:r>
              <a:rPr lang="en-US" sz="1200" dirty="0" err="1">
                <a:solidFill>
                  <a:schemeClr val="accent5"/>
                </a:solidFill>
              </a:rPr>
              <a:t>J.Julius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M.Preti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N.Sokolova</a:t>
            </a:r>
            <a:r>
              <a:rPr lang="en-US" sz="1200" dirty="0">
                <a:solidFill>
                  <a:schemeClr val="accent5"/>
                </a:solidFill>
              </a:rPr>
              <a:t> `21</a:t>
            </a:r>
          </a:p>
        </p:txBody>
      </p:sp>
    </p:spTree>
    <p:extLst>
      <p:ext uri="{BB962C8B-B14F-4D97-AF65-F5344CB8AC3E}">
        <p14:creationId xmlns:p14="http://schemas.microsoft.com/office/powerpoint/2010/main" val="2259402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75B1-7B78-75A4-2A58-4E9D9239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tight bounds for structure constant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EFD30-F76B-BF8D-DAC0-FDEFD114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25" y="1353753"/>
            <a:ext cx="7910423" cy="5077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810E2F-A98A-21EF-B826-3AAB0DCC11D5}"/>
              </a:ext>
            </a:extLst>
          </p:cNvPr>
          <p:cNvSpPr txBox="1"/>
          <p:nvPr/>
        </p:nvSpPr>
        <p:spPr>
          <a:xfrm>
            <a:off x="207447" y="3374809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ru-RU" dirty="0"/>
              <a:t> </a:t>
            </a:r>
            <a:r>
              <a:rPr lang="en-US" dirty="0"/>
              <a:t>states,</a:t>
            </a:r>
            <a:br>
              <a:rPr lang="en-US" dirty="0"/>
            </a:br>
            <a:r>
              <a:rPr lang="en-US" dirty="0"/>
              <a:t>+curvature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2383E-65E6-0F65-A525-95C7D77C9AF6}"/>
              </a:ext>
            </a:extLst>
          </p:cNvPr>
          <p:cNvSpPr txBox="1"/>
          <p:nvPr/>
        </p:nvSpPr>
        <p:spPr>
          <a:xfrm>
            <a:off x="297890" y="6464066"/>
            <a:ext cx="313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</a:rPr>
              <a:t>A.Cavaglià</a:t>
            </a:r>
            <a:r>
              <a:rPr lang="en-US" sz="1200" dirty="0">
                <a:solidFill>
                  <a:schemeClr val="accent5"/>
                </a:solidFill>
              </a:rPr>
              <a:t>, NG, </a:t>
            </a:r>
            <a:r>
              <a:rPr lang="en-US" sz="1200" dirty="0" err="1">
                <a:solidFill>
                  <a:schemeClr val="accent5"/>
                </a:solidFill>
              </a:rPr>
              <a:t>J.Julius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M.Preti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N.Sokolova</a:t>
            </a:r>
            <a:r>
              <a:rPr lang="en-US" sz="1200" dirty="0">
                <a:solidFill>
                  <a:schemeClr val="accent5"/>
                </a:solidFill>
              </a:rPr>
              <a:t> `22</a:t>
            </a:r>
          </a:p>
        </p:txBody>
      </p:sp>
    </p:spTree>
    <p:extLst>
      <p:ext uri="{BB962C8B-B14F-4D97-AF65-F5344CB8AC3E}">
        <p14:creationId xmlns:p14="http://schemas.microsoft.com/office/powerpoint/2010/main" val="1008292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75B1-7B78-75A4-2A58-4E9D9239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tight bounds for structure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653E8-3F81-7D95-1FD2-221C0CE7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0" y="1385161"/>
            <a:ext cx="7925384" cy="5077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D4471-1911-EBC6-541A-87D853087EC5}"/>
              </a:ext>
            </a:extLst>
          </p:cNvPr>
          <p:cNvSpPr txBox="1"/>
          <p:nvPr/>
        </p:nvSpPr>
        <p:spPr>
          <a:xfrm>
            <a:off x="207447" y="3374809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ru-RU" dirty="0"/>
              <a:t> </a:t>
            </a:r>
            <a:r>
              <a:rPr lang="en-US" dirty="0"/>
              <a:t>states,</a:t>
            </a:r>
            <a:br>
              <a:rPr lang="en-US" dirty="0"/>
            </a:br>
            <a:r>
              <a:rPr lang="en-US" dirty="0"/>
              <a:t>+curvature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18EE0-235B-5B56-EDB5-77259123700F}"/>
              </a:ext>
            </a:extLst>
          </p:cNvPr>
          <p:cNvSpPr txBox="1"/>
          <p:nvPr/>
        </p:nvSpPr>
        <p:spPr>
          <a:xfrm>
            <a:off x="297890" y="6464066"/>
            <a:ext cx="313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</a:rPr>
              <a:t>A.Cavaglià</a:t>
            </a:r>
            <a:r>
              <a:rPr lang="en-US" sz="1200" dirty="0">
                <a:solidFill>
                  <a:schemeClr val="accent5"/>
                </a:solidFill>
              </a:rPr>
              <a:t>, NG, </a:t>
            </a:r>
            <a:r>
              <a:rPr lang="en-US" sz="1200" dirty="0" err="1">
                <a:solidFill>
                  <a:schemeClr val="accent5"/>
                </a:solidFill>
              </a:rPr>
              <a:t>J.Julius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M.Preti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err="1">
                <a:solidFill>
                  <a:schemeClr val="accent5"/>
                </a:solidFill>
              </a:rPr>
              <a:t>N.Sokolova</a:t>
            </a:r>
            <a:r>
              <a:rPr lang="en-US" sz="1200" dirty="0">
                <a:solidFill>
                  <a:schemeClr val="accent5"/>
                </a:solidFill>
              </a:rPr>
              <a:t> `22</a:t>
            </a:r>
          </a:p>
        </p:txBody>
      </p:sp>
    </p:spTree>
    <p:extLst>
      <p:ext uri="{BB962C8B-B14F-4D97-AF65-F5344CB8AC3E}">
        <p14:creationId xmlns:p14="http://schemas.microsoft.com/office/powerpoint/2010/main" val="943940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75B1-7B78-75A4-2A58-4E9D9239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tight bounds for structure constant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3814B-7821-90A8-C04C-F204EB02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06" y="1379154"/>
            <a:ext cx="7941731" cy="5064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40254-75BE-4BBE-9109-7EDC08E14582}"/>
              </a:ext>
            </a:extLst>
          </p:cNvPr>
          <p:cNvSpPr txBox="1"/>
          <p:nvPr/>
        </p:nvSpPr>
        <p:spPr>
          <a:xfrm>
            <a:off x="151861" y="6443447"/>
            <a:ext cx="121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spectrum goes in, no extra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localization</a:t>
            </a:r>
            <a:r>
              <a:rPr lang="en-US" dirty="0"/>
              <a:t> data, this includes spectrum of deformed theory, which gives integrated correlators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1895B-1269-F0FD-0989-17221B2AD1A5}"/>
              </a:ext>
            </a:extLst>
          </p:cNvPr>
          <p:cNvSpPr txBox="1"/>
          <p:nvPr/>
        </p:nvSpPr>
        <p:spPr>
          <a:xfrm>
            <a:off x="207447" y="3374809"/>
            <a:ext cx="192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other methods</a:t>
            </a:r>
          </a:p>
          <a:p>
            <a:r>
              <a:rPr lang="en-US" dirty="0"/>
              <a:t>available! </a:t>
            </a:r>
          </a:p>
        </p:txBody>
      </p:sp>
    </p:spTree>
    <p:extLst>
      <p:ext uri="{BB962C8B-B14F-4D97-AF65-F5344CB8AC3E}">
        <p14:creationId xmlns:p14="http://schemas.microsoft.com/office/powerpoint/2010/main" val="2926233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Detail_1vs2.png" descr="Detail_1v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68" y="1143925"/>
            <a:ext cx="8501865" cy="5496458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[Cavaglià, Gromov, Julius, MP ’22]"/>
          <p:cNvSpPr txBox="1"/>
          <p:nvPr/>
        </p:nvSpPr>
        <p:spPr>
          <a:xfrm>
            <a:off x="4821778" y="785521"/>
            <a:ext cx="2288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sz="1266"/>
              <a:t>[Cavaglià, Gromov, Julius, </a:t>
            </a:r>
            <a:r>
              <a:rPr sz="1266" b="1"/>
              <a:t>MP</a:t>
            </a:r>
            <a:r>
              <a:rPr sz="1266"/>
              <a:t> ’22]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3" name="Text"/>
              <p:cNvSpPr txBox="1"/>
              <p:nvPr/>
            </p:nvSpPr>
            <p:spPr>
              <a:xfrm>
                <a:off x="2666490" y="1159731"/>
                <a:ext cx="1397498" cy="407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 algn="l">
                  <a:spcBef>
                    <a:spcPts val="1400"/>
                  </a:spcBef>
                  <a:defRPr sz="2800" b="0" i="1" spc="28"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18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8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sz="218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𝑑𝑒𝑟</m:t>
                          </m:r>
                        </m:sub>
                      </m:sSub>
                      <m:r>
                        <a:rPr sz="218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sz="1969"/>
              </a:p>
            </p:txBody>
          </p:sp>
        </mc:Choice>
        <mc:Fallback>
          <p:sp>
            <p:nvSpPr>
              <p:cNvPr id="71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90" y="1159731"/>
                <a:ext cx="1397498" cy="407612"/>
              </a:xfrm>
              <a:prstGeom prst="rect">
                <a:avLst/>
              </a:prstGeom>
              <a:blipFill>
                <a:blip r:embed="rId3"/>
                <a:stretch>
                  <a:fillRect l="-4464" b="-60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4" name="Line"/>
          <p:cNvSpPr/>
          <p:nvPr/>
        </p:nvSpPr>
        <p:spPr>
          <a:xfrm flipH="1">
            <a:off x="2666490" y="3917310"/>
            <a:ext cx="1659280" cy="266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715" name="Line"/>
          <p:cNvSpPr/>
          <p:nvPr/>
        </p:nvSpPr>
        <p:spPr>
          <a:xfrm flipH="1">
            <a:off x="2523936" y="3004871"/>
            <a:ext cx="422241" cy="8525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716" name="Constraint 2"/>
          <p:cNvSpPr txBox="1"/>
          <p:nvPr/>
        </p:nvSpPr>
        <p:spPr>
          <a:xfrm>
            <a:off x="2407702" y="2738720"/>
            <a:ext cx="87023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b="0"/>
            </a:lvl1pPr>
          </a:lstStyle>
          <a:p>
            <a:r>
              <a:rPr sz="1266"/>
              <a:t>Constraint 2</a:t>
            </a:r>
          </a:p>
        </p:txBody>
      </p:sp>
      <p:sp>
        <p:nvSpPr>
          <p:cNvPr id="717" name="Constraint 1"/>
          <p:cNvSpPr txBox="1"/>
          <p:nvPr/>
        </p:nvSpPr>
        <p:spPr>
          <a:xfrm>
            <a:off x="3792941" y="3650069"/>
            <a:ext cx="87023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b="0"/>
            </a:lvl1pPr>
          </a:lstStyle>
          <a:p>
            <a:r>
              <a:rPr sz="1266"/>
              <a:t>Constraint 1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BothPlotsSuperimposed.png" descr="BothPlotsSuperimpo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08" y="1143925"/>
            <a:ext cx="8683185" cy="5496458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[Cavaglià, Gromov, Julius, MP ’22]"/>
          <p:cNvSpPr txBox="1"/>
          <p:nvPr/>
        </p:nvSpPr>
        <p:spPr>
          <a:xfrm>
            <a:off x="4821778" y="767662"/>
            <a:ext cx="2288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sz="1266"/>
              <a:t>[Cavaglià, Gromov, Julius, </a:t>
            </a:r>
            <a:r>
              <a:rPr sz="1266" b="1"/>
              <a:t>MP</a:t>
            </a:r>
            <a:r>
              <a:rPr sz="1266"/>
              <a:t> ’22]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2" name="Text"/>
              <p:cNvSpPr txBox="1"/>
              <p:nvPr/>
            </p:nvSpPr>
            <p:spPr>
              <a:xfrm>
                <a:off x="2666489" y="1165180"/>
                <a:ext cx="2320315" cy="3967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 algn="l">
                  <a:spcBef>
                    <a:spcPts val="1400"/>
                  </a:spcBef>
                  <a:defRPr sz="2800" b="0" i="1" spc="28"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109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10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ar-AE" sz="210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𝑑𝑒𝑟</m:t>
                          </m:r>
                        </m:sub>
                      </m:sSub>
                      <m:r>
                        <a:rPr lang="ar-AE" sz="210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GB" sz="210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109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0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sz="1969" dirty="0"/>
              </a:p>
            </p:txBody>
          </p:sp>
        </mc:Choice>
        <mc:Fallback>
          <p:sp>
            <p:nvSpPr>
              <p:cNvPr id="72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89" y="1165180"/>
                <a:ext cx="2320315" cy="396712"/>
              </a:xfrm>
              <a:prstGeom prst="rect">
                <a:avLst/>
              </a:prstGeom>
              <a:blipFill>
                <a:blip r:embed="rId3"/>
                <a:stretch>
                  <a:fillRect l="-2174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3" name="Text"/>
              <p:cNvSpPr txBox="1"/>
              <p:nvPr/>
            </p:nvSpPr>
            <p:spPr>
              <a:xfrm>
                <a:off x="3220083" y="3658276"/>
                <a:ext cx="580429" cy="4677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 algn="l">
                  <a:defRPr b="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(1/</m:t>
                      </m:r>
                      <m:sSup>
                        <m:sSupPr>
                          <m:ctrlP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266"/>
              </a:p>
            </p:txBody>
          </p:sp>
        </mc:Choice>
        <mc:Fallback>
          <p:sp>
            <p:nvSpPr>
              <p:cNvPr id="72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083" y="3658276"/>
                <a:ext cx="580429" cy="467757"/>
              </a:xfrm>
              <a:prstGeom prst="rect">
                <a:avLst/>
              </a:prstGeom>
              <a:blipFill>
                <a:blip r:embed="rId4"/>
                <a:stretch>
                  <a:fillRect l="-6383" b="-108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4" name="Text"/>
              <p:cNvSpPr txBox="1"/>
              <p:nvPr/>
            </p:nvSpPr>
            <p:spPr>
              <a:xfrm>
                <a:off x="2709765" y="5919215"/>
                <a:ext cx="447563" cy="2830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 algn="l">
                  <a:defRPr b="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266"/>
              </a:p>
            </p:txBody>
          </p:sp>
        </mc:Choice>
        <mc:Fallback>
          <p:sp>
            <p:nvSpPr>
              <p:cNvPr id="72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65" y="5919215"/>
                <a:ext cx="447563" cy="283091"/>
              </a:xfrm>
              <a:prstGeom prst="rect">
                <a:avLst/>
              </a:prstGeom>
              <a:blipFill>
                <a:blip r:embed="rId5"/>
                <a:stretch>
                  <a:fillRect l="-5556" r="-27778" b="-130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5" name="Text"/>
              <p:cNvSpPr txBox="1"/>
              <p:nvPr/>
            </p:nvSpPr>
            <p:spPr>
              <a:xfrm>
                <a:off x="2777464" y="4954350"/>
                <a:ext cx="447564" cy="2830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 algn="l">
                  <a:defRPr b="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37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37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266"/>
              </a:p>
            </p:txBody>
          </p:sp>
        </mc:Choice>
        <mc:Fallback>
          <p:sp>
            <p:nvSpPr>
              <p:cNvPr id="725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64" y="4954350"/>
                <a:ext cx="447564" cy="283091"/>
              </a:xfrm>
              <a:prstGeom prst="rect">
                <a:avLst/>
              </a:prstGeom>
              <a:blipFill>
                <a:blip r:embed="rId6"/>
                <a:stretch>
                  <a:fillRect l="-5556" r="-30556" b="-130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6" name="Text"/>
              <p:cNvSpPr txBox="1"/>
              <p:nvPr/>
            </p:nvSpPr>
            <p:spPr>
              <a:xfrm>
                <a:off x="9929272" y="5067368"/>
                <a:ext cx="580428" cy="4677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 algn="l">
                  <a:defRPr b="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(1/</m:t>
                      </m:r>
                      <m:sSup>
                        <m:sSupPr>
                          <m:ctrlP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30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sz="130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266"/>
              </a:p>
            </p:txBody>
          </p:sp>
        </mc:Choice>
        <mc:Fallback>
          <p:sp>
            <p:nvSpPr>
              <p:cNvPr id="726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272" y="5067368"/>
                <a:ext cx="580428" cy="467757"/>
              </a:xfrm>
              <a:prstGeom prst="rect">
                <a:avLst/>
              </a:prstGeom>
              <a:blipFill>
                <a:blip r:embed="rId7"/>
                <a:stretch>
                  <a:fillRect l="-6383" b="-105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Analytic Bootstrability"/>
          <p:cNvSpPr txBox="1">
            <a:spLocks noGrp="1"/>
          </p:cNvSpPr>
          <p:nvPr>
            <p:ph type="title"/>
          </p:nvPr>
        </p:nvSpPr>
        <p:spPr>
          <a:xfrm>
            <a:off x="2193727" y="2669977"/>
            <a:ext cx="7804547" cy="1518047"/>
          </a:xfrm>
          <a:prstGeom prst="rect">
            <a:avLst/>
          </a:prstGeom>
        </p:spPr>
        <p:txBody>
          <a:bodyPr/>
          <a:lstStyle/>
          <a:p>
            <a:r>
              <a:t>Analytic Bootstrability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2628-3BE0-D64D-98EF-3294FB99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about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B3B0A-4DF6-542A-D47C-868586B1FB32}"/>
              </a:ext>
            </a:extLst>
          </p:cNvPr>
          <p:cNvSpPr txBox="1"/>
          <p:nvPr/>
        </p:nvSpPr>
        <p:spPr>
          <a:xfrm>
            <a:off x="6886833" y="4048848"/>
            <a:ext cx="512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we have 100</a:t>
            </a:r>
            <a:r>
              <a:rPr lang="en-US" baseline="30000" dirty="0"/>
              <a:t>th</a:t>
            </a:r>
            <a:r>
              <a:rPr lang="en-US" dirty="0"/>
              <a:t> of states with up to 60 digits</a:t>
            </a:r>
            <a:br>
              <a:rPr lang="en-US" dirty="0"/>
            </a:br>
            <a:r>
              <a:rPr lang="en-US" dirty="0"/>
              <a:t>accuracy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BF0899-41AF-6A19-DCB2-23B1398C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84" y="1649503"/>
            <a:ext cx="6127459" cy="3923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BF839F-6D5E-104E-6010-67D9CAF9A047}"/>
              </a:ext>
            </a:extLst>
          </p:cNvPr>
          <p:cNvSpPr txBox="1"/>
          <p:nvPr/>
        </p:nvSpPr>
        <p:spPr>
          <a:xfrm>
            <a:off x="6915665" y="3274496"/>
            <a:ext cx="470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Highly efficient numerical and analytic methods </a:t>
            </a:r>
            <a:br>
              <a:rPr lang="en-US" dirty="0"/>
            </a:br>
            <a:r>
              <a:rPr lang="en-US" dirty="0"/>
              <a:t>to solve QSC were developed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A24C1-65CF-04FB-4395-AA8C474E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0" y="5073552"/>
            <a:ext cx="4761872" cy="180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5EBF2A-9DA9-FD56-6440-7A3CDCC1B3D1}"/>
              </a:ext>
            </a:extLst>
          </p:cNvPr>
          <p:cNvSpPr txBox="1"/>
          <p:nvPr/>
        </p:nvSpPr>
        <p:spPr>
          <a:xfrm>
            <a:off x="6890950" y="2508368"/>
            <a:ext cx="495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QSC is a system of functional relations constrained </a:t>
            </a:r>
            <a:br>
              <a:rPr lang="en-US" dirty="0"/>
            </a:br>
            <a:r>
              <a:rPr lang="en-US" dirty="0"/>
              <a:t>by special analyticity properties.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A4A85-E0F7-C2FA-37B8-2A483F658BC4}"/>
              </a:ext>
            </a:extLst>
          </p:cNvPr>
          <p:cNvSpPr txBox="1"/>
          <p:nvPr/>
        </p:nvSpPr>
        <p:spPr>
          <a:xfrm>
            <a:off x="9778430" y="2299045"/>
            <a:ext cx="2159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NG, </a:t>
            </a:r>
            <a:r>
              <a:rPr lang="en-US" sz="1000" dirty="0" err="1">
                <a:solidFill>
                  <a:schemeClr val="accent5"/>
                </a:solidFill>
              </a:rPr>
              <a:t>V.Kazakov</a:t>
            </a:r>
            <a:r>
              <a:rPr lang="en-US" sz="1000" dirty="0">
                <a:solidFill>
                  <a:schemeClr val="accent5"/>
                </a:solidFill>
              </a:rPr>
              <a:t>, </a:t>
            </a:r>
            <a:r>
              <a:rPr lang="en-US" sz="1000" dirty="0" err="1">
                <a:solidFill>
                  <a:schemeClr val="accent5"/>
                </a:solidFill>
              </a:rPr>
              <a:t>S.Leurent</a:t>
            </a:r>
            <a:r>
              <a:rPr lang="en-US" sz="1000" dirty="0">
                <a:solidFill>
                  <a:schemeClr val="accent5"/>
                </a:solidFill>
              </a:rPr>
              <a:t>, </a:t>
            </a:r>
            <a:r>
              <a:rPr lang="en-US" sz="1000" dirty="0" err="1">
                <a:solidFill>
                  <a:schemeClr val="accent5"/>
                </a:solidFill>
              </a:rPr>
              <a:t>D.Volin</a:t>
            </a:r>
            <a:r>
              <a:rPr lang="en-US" sz="1000" dirty="0">
                <a:solidFill>
                  <a:schemeClr val="accent5"/>
                </a:solidFill>
              </a:rPr>
              <a:t> `13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B0C7A-65F8-C6B0-6ACA-2EDE30601671}"/>
              </a:ext>
            </a:extLst>
          </p:cNvPr>
          <p:cNvSpPr txBox="1"/>
          <p:nvPr/>
        </p:nvSpPr>
        <p:spPr>
          <a:xfrm>
            <a:off x="9782547" y="3143426"/>
            <a:ext cx="2105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NG, </a:t>
            </a:r>
            <a:r>
              <a:rPr lang="en-US" sz="1000" dirty="0" err="1">
                <a:solidFill>
                  <a:schemeClr val="accent5"/>
                </a:solidFill>
              </a:rPr>
              <a:t>F.Levkovick-Maslyuk</a:t>
            </a:r>
            <a:r>
              <a:rPr lang="en-US" sz="1000" dirty="0">
                <a:solidFill>
                  <a:schemeClr val="accent5"/>
                </a:solidFill>
              </a:rPr>
              <a:t>, </a:t>
            </a:r>
            <a:r>
              <a:rPr lang="en-US" sz="1000" dirty="0" err="1">
                <a:solidFill>
                  <a:schemeClr val="accent5"/>
                </a:solidFill>
              </a:rPr>
              <a:t>G.Sizov</a:t>
            </a:r>
            <a:r>
              <a:rPr lang="en-US" sz="1000" dirty="0">
                <a:solidFill>
                  <a:schemeClr val="accent5"/>
                </a:solidFill>
              </a:rPr>
              <a:t> `15</a:t>
            </a:r>
          </a:p>
        </p:txBody>
      </p:sp>
    </p:spTree>
    <p:extLst>
      <p:ext uri="{BB962C8B-B14F-4D97-AF65-F5344CB8AC3E}">
        <p14:creationId xmlns:p14="http://schemas.microsoft.com/office/powerpoint/2010/main" val="246659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trategy at weak coupling"/>
          <p:cNvSpPr txBox="1">
            <a:spLocks noGrp="1"/>
          </p:cNvSpPr>
          <p:nvPr>
            <p:ph type="title"/>
          </p:nvPr>
        </p:nvSpPr>
        <p:spPr>
          <a:xfrm>
            <a:off x="669733" y="-95907"/>
            <a:ext cx="10984391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r>
              <a:rPr dirty="0"/>
              <a:t>Strategy at weak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7" name="The four-point function at weak coupling is known only up to order"/>
              <p:cNvSpPr txBox="1"/>
              <p:nvPr/>
            </p:nvSpPr>
            <p:spPr>
              <a:xfrm>
                <a:off x="1656726" y="863102"/>
                <a:ext cx="8878549" cy="3913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defTabSz="410751" hangingPunct="0">
                  <a:defRPr b="0"/>
                </a:pPr>
                <a:r>
                  <a: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The four-point function at weak coupling is known only up to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74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e>
                      <m:sup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p>
                    </m:sSup>
                  </m:oMath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37" name="The four-point function at weak coupling is known only up to or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26" y="863102"/>
                <a:ext cx="8878549" cy="391326"/>
              </a:xfrm>
              <a:prstGeom prst="rect">
                <a:avLst/>
              </a:prstGeom>
              <a:blipFill>
                <a:blip r:embed="rId2"/>
                <a:stretch>
                  <a:fillRect l="-1143" b="-225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8" name="[Kiryu Komatsu’18]"/>
          <p:cNvSpPr txBox="1"/>
          <p:nvPr/>
        </p:nvSpPr>
        <p:spPr>
          <a:xfrm>
            <a:off x="8749098" y="925298"/>
            <a:ext cx="144430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 algn="ctr" defTabSz="410751" hangingPunct="0"/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[Kiryu Komatsu’18]</a:t>
            </a:r>
          </a:p>
        </p:txBody>
      </p:sp>
      <p:sp>
        <p:nvSpPr>
          <p:cNvPr id="739" name="Our strategy to compute higher orders is to formulate an ansatz in terms of Harmonic Polylogarithms (HPL) and then fix the coefficients using…"/>
          <p:cNvSpPr txBox="1"/>
          <p:nvPr/>
        </p:nvSpPr>
        <p:spPr>
          <a:xfrm>
            <a:off x="1656726" y="1388929"/>
            <a:ext cx="8878549" cy="274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strategy to compute higher orders is to formulate an ansatz in terms of Harmonic Polylogarithms (HPL) and then fix the coefficients using</a:t>
            </a:r>
          </a:p>
          <a:p>
            <a:pPr defTabSz="410751" hangingPunct="0">
              <a:defRPr b="0"/>
            </a:pPr>
            <a:endParaRPr sz="168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34396" indent="-234396" defTabSz="410751" hangingPunct="0">
              <a:lnSpc>
                <a:spcPct val="150000"/>
              </a:lnSpc>
              <a:buSzPct val="145000"/>
              <a:buFontTx/>
              <a:buChar char="•"/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Crossing equation</a:t>
            </a:r>
          </a:p>
          <a:p>
            <a:pPr marL="234396" indent="-234396" defTabSz="410751" hangingPunct="0">
              <a:lnSpc>
                <a:spcPct val="150000"/>
              </a:lnSpc>
              <a:buSzPct val="145000"/>
              <a:buFontTx/>
              <a:buChar char="•"/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Logarithms cancellation</a:t>
            </a:r>
          </a:p>
          <a:p>
            <a:pPr marL="234396" indent="-234396" defTabSz="410751" hangingPunct="0">
              <a:lnSpc>
                <a:spcPct val="150000"/>
              </a:lnSpc>
              <a:buSzPct val="145000"/>
              <a:buFontTx/>
              <a:buChar char="•"/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Conformal data matching</a:t>
            </a:r>
          </a:p>
          <a:p>
            <a:pPr marL="234396" indent="-234396" defTabSz="410751" hangingPunct="0">
              <a:lnSpc>
                <a:spcPct val="150000"/>
              </a:lnSpc>
              <a:buSzPct val="145000"/>
              <a:buFontTx/>
              <a:buChar char="•"/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Integral relations</a:t>
            </a:r>
          </a:p>
          <a:p>
            <a:pPr marL="234396" indent="-234396" defTabSz="410751" hangingPunct="0">
              <a:lnSpc>
                <a:spcPct val="150000"/>
              </a:lnSpc>
              <a:buSzPct val="145000"/>
              <a:buFontTx/>
              <a:buChar char="•"/>
              <a:defRPr b="0"/>
            </a:pPr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Uniform transcendentally</a:t>
            </a:r>
          </a:p>
        </p:txBody>
      </p:sp>
      <p:grpSp>
        <p:nvGrpSpPr>
          <p:cNvPr id="745" name="Group"/>
          <p:cNvGrpSpPr/>
          <p:nvPr/>
        </p:nvGrpSpPr>
        <p:grpSpPr>
          <a:xfrm>
            <a:off x="1656726" y="4272968"/>
            <a:ext cx="9927382" cy="2315887"/>
            <a:chOff x="0" y="-5659"/>
            <a:chExt cx="14118943" cy="32937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0" name="Equation"/>
                <p:cNvSpPr txBox="1"/>
                <p:nvPr/>
              </p:nvSpPr>
              <p:spPr>
                <a:xfrm>
                  <a:off x="1381212" y="718472"/>
                  <a:ext cx="11905618" cy="8055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1687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weak</m:t>
                            </m:r>
                          </m:sub>
                          <m:sup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(2)</m:t>
                            </m:r>
                          </m:sup>
                        </m:sSubSup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)=</m:t>
                        </m:r>
                        <m:f>
                          <m:f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4(1−2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num>
                          <m:den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(1−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[</m:t>
                        </m:r>
                        <m:f>
                          <m:f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3</m:t>
                            </m:r>
                          </m:den>
                        </m:f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1,1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)−3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𝜁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+2(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1,2,1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1,1,2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2,0,0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1,1,0,0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74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212" y="718472"/>
                  <a:ext cx="11905618" cy="805599"/>
                </a:xfrm>
                <a:prstGeom prst="rect">
                  <a:avLst/>
                </a:prstGeom>
                <a:blipFill>
                  <a:blip r:embed="rId3"/>
                  <a:stretch>
                    <a:fillRect r="-455" b="-1555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1" name="Equation"/>
                <p:cNvSpPr txBox="1"/>
                <p:nvPr/>
              </p:nvSpPr>
              <p:spPr>
                <a:xfrm>
                  <a:off x="1748662" y="1485573"/>
                  <a:ext cx="11391745" cy="8366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f>
                          <m:f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−1)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+1</m:t>
                            </m:r>
                          </m:num>
                          <m:den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−1</m:t>
                            </m:r>
                          </m:den>
                        </m:f>
                        <m:d>
                          <m:d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2,1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1,0,0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+(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−1)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1,1,0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−(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−2)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2,0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</m:t>
                            </m:r>
                            <m:f>
                              <m:f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sz="168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sz="168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sz="168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3</m:t>
                                </m:r>
                              </m:den>
                            </m:f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7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662" y="1485573"/>
                  <a:ext cx="11391745" cy="8366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2" name="Equation"/>
                <p:cNvSpPr txBox="1"/>
                <p:nvPr/>
              </p:nvSpPr>
              <p:spPr>
                <a:xfrm>
                  <a:off x="1745049" y="2482447"/>
                  <a:ext cx="12373894" cy="8055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f>
                          <m:f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+1)</m:t>
                            </m:r>
                          </m:num>
                          <m:den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1−2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den>
                        </m:f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1,2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1,3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2,2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+2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3,0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+2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3,1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1,2,0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sSub>
                          <m:sSub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𝐻</m:t>
                            </m:r>
                          </m:e>
                          <m:sub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2,1,0</m:t>
                            </m:r>
                          </m:sub>
                        </m:sSub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  <m:f>
                          <m:fPr>
                            <m:ctrlP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−45((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−1)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+1)</m:t>
                            </m:r>
                            <m:sSub>
                              <m:sSubPr>
                                <m:ctrlP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sz="168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15(2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sz="168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−1)</m:t>
                            </m:r>
                          </m:den>
                        </m:f>
                        <m:r>
                          <a:rPr sz="168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]</m:t>
                        </m:r>
                      </m:oMath>
                    </m:oMathPara>
                  </a14:m>
                  <a:endParaRPr sz="1687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7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049" y="2482447"/>
                  <a:ext cx="12373894" cy="805599"/>
                </a:xfrm>
                <a:prstGeom prst="rect">
                  <a:avLst/>
                </a:prstGeom>
                <a:blipFill>
                  <a:blip r:embed="rId5"/>
                  <a:stretch>
                    <a:fillRect r="-292" b="-1555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3" name="At order   we obtain"/>
                <p:cNvSpPr txBox="1"/>
                <p:nvPr/>
              </p:nvSpPr>
              <p:spPr>
                <a:xfrm>
                  <a:off x="0" y="-5659"/>
                  <a:ext cx="12627269" cy="5534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b="0"/>
                  </a:pPr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At order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sz="2074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2074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sz="1687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we obtain</a:t>
                  </a:r>
                </a:p>
              </p:txBody>
            </p:sp>
          </mc:Choice>
          <mc:Fallback>
            <p:sp>
              <p:nvSpPr>
                <p:cNvPr id="743" name="At order   we obtai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5659"/>
                  <a:ext cx="12627269" cy="553451"/>
                </a:xfrm>
                <a:prstGeom prst="rect">
                  <a:avLst/>
                </a:prstGeom>
                <a:blipFill>
                  <a:blip r:embed="rId6"/>
                  <a:stretch>
                    <a:fillRect l="-1143" b="-1875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4" name="[Cavaglià, Gromov, Julius, MP ’22]"/>
            <p:cNvSpPr txBox="1"/>
            <p:nvPr/>
          </p:nvSpPr>
          <p:spPr>
            <a:xfrm>
              <a:off x="3287423" y="87482"/>
              <a:ext cx="3659122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algn="ctr" defTabSz="410751" hangingPunct="0">
                <a:defRPr sz="1800" b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[Cavaglià, Gromov, Julius, </a:t>
              </a:r>
              <a:r>
                <a:rPr sz="1266" b="1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MP</a:t>
              </a:r>
              <a:r>
                <a:rPr sz="1266" kern="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’22]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 animBg="1" advAuto="0"/>
      <p:bldP spid="745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OPE coefficients at weak coupling"/>
          <p:cNvSpPr txBox="1">
            <a:spLocks noGrp="1"/>
          </p:cNvSpPr>
          <p:nvPr>
            <p:ph type="title"/>
          </p:nvPr>
        </p:nvSpPr>
        <p:spPr>
          <a:xfrm>
            <a:off x="741449" y="-95907"/>
            <a:ext cx="11074038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defRPr sz="5440"/>
            </a:lvl1pPr>
          </a:lstStyle>
          <a:p>
            <a:r>
              <a:rPr dirty="0"/>
              <a:t>OPE coefficients at weak coupling</a:t>
            </a:r>
          </a:p>
        </p:txBody>
      </p:sp>
      <p:sp>
        <p:nvSpPr>
          <p:cNvPr id="748" name="As a bi-product we obtain several results for the structure constants of which the most interesting ones are the following"/>
          <p:cNvSpPr txBox="1"/>
          <p:nvPr/>
        </p:nvSpPr>
        <p:spPr>
          <a:xfrm>
            <a:off x="1656726" y="763074"/>
            <a:ext cx="887854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/>
            </a:lvl1pPr>
          </a:lstStyle>
          <a:p>
            <a:pPr defTabSz="410751" hangingPunct="0"/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bi-product we obtain several results for the structure constants of which the most interesting ones are the following</a:t>
            </a:r>
          </a:p>
        </p:txBody>
      </p:sp>
      <p:sp>
        <p:nvSpPr>
          <p:cNvPr id="749" name="[Cavaglià, Gromov, Julius, MP ’22]"/>
          <p:cNvSpPr txBox="1"/>
          <p:nvPr/>
        </p:nvSpPr>
        <p:spPr>
          <a:xfrm>
            <a:off x="8049444" y="6523480"/>
            <a:ext cx="25728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1800" b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</a:defRPr>
            </a:pP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[Cavaglià, Gromov, Julius, </a:t>
            </a:r>
            <a:r>
              <a:rPr sz="1266" b="1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</a:t>
            </a:r>
            <a:r>
              <a:rPr sz="1266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’22]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0" name="Equation"/>
              <p:cNvSpPr txBox="1"/>
              <p:nvPr/>
            </p:nvSpPr>
            <p:spPr>
              <a:xfrm>
                <a:off x="1757246" y="1981048"/>
                <a:ext cx="6205032" cy="5883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87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𝑔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)=2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</m:t>
                      </m:r>
                      <m:d>
                        <m:d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24−</m:t>
                          </m:r>
                          <m:f>
                            <m:f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4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d>
                        <m:d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320−16</m:t>
                          </m:r>
                          <m:sSup>
                            <m:sSup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+48</m:t>
                          </m:r>
                          <m:sSub>
                            <m:sSub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𝜁</m:t>
                              </m:r>
                            </m:e>
                            <m:sub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</m:t>
                              </m:r>
                            </m:sub>
                          </m:s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</m:t>
                          </m:r>
                          <m:f>
                            <m:f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76</m:t>
                              </m:r>
                              <m:sSup>
                                <m:sSupPr>
                                  <m:ctrlP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45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5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46" y="1981048"/>
                <a:ext cx="6205032" cy="588303"/>
              </a:xfrm>
              <a:prstGeom prst="rect">
                <a:avLst/>
              </a:prstGeom>
              <a:blipFill>
                <a:blip r:embed="rId2"/>
                <a:stretch>
                  <a:fillRect l="-2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1" name="Equation"/>
              <p:cNvSpPr txBox="1"/>
              <p:nvPr/>
            </p:nvSpPr>
            <p:spPr>
              <a:xfrm>
                <a:off x="4031679" y="4176738"/>
                <a:ext cx="4357988" cy="4873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87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150</m:t>
                          </m:r>
                        </m:den>
                      </m:f>
                      <m:d>
                        <m:d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  <m:sSup>
                            <m:sSup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−75−9</m:t>
                          </m:r>
                          <m:rad>
                            <m:radPr>
                              <m:degHide m:val="on"/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𝑂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4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5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9" y="4176738"/>
                <a:ext cx="4357988" cy="487378"/>
              </a:xfrm>
              <a:prstGeom prst="rect">
                <a:avLst/>
              </a:prstGeom>
              <a:blipFill>
                <a:blip r:embed="rId3"/>
                <a:stretch>
                  <a:fillRect l="-581" t="-2500" r="-1163" b="-1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2" name="Equation"/>
              <p:cNvSpPr txBox="1"/>
              <p:nvPr/>
            </p:nvSpPr>
            <p:spPr>
              <a:xfrm>
                <a:off x="4031679" y="4786923"/>
                <a:ext cx="4357988" cy="4873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87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3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150</m:t>
                          </m:r>
                        </m:den>
                      </m:f>
                      <m:d>
                        <m:d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  <m:sSup>
                            <m:sSup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−75+9</m:t>
                          </m:r>
                          <m:rad>
                            <m:radPr>
                              <m:degHide m:val="on"/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𝑂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4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5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9" y="4786923"/>
                <a:ext cx="4357988" cy="487378"/>
              </a:xfrm>
              <a:prstGeom prst="rect">
                <a:avLst/>
              </a:prstGeom>
              <a:blipFill>
                <a:blip r:embed="rId4"/>
                <a:stretch>
                  <a:fillRect l="-581" t="-2500" r="-1163" b="-1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3" name="Equation"/>
              <p:cNvSpPr txBox="1"/>
              <p:nvPr/>
            </p:nvSpPr>
            <p:spPr>
              <a:xfrm>
                <a:off x="3585716" y="5993205"/>
                <a:ext cx="4764253" cy="53610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87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6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14</m:t>
                          </m:r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𝑂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  <m:sSubSup>
                        <m:sSub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𝐶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14</m:t>
                          </m:r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num>
                        <m:den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𝑂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5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716" y="5993205"/>
                <a:ext cx="4764253" cy="536109"/>
              </a:xfrm>
              <a:prstGeom prst="rect">
                <a:avLst/>
              </a:prstGeom>
              <a:blipFill>
                <a:blip r:embed="rId5"/>
                <a:stretch>
                  <a:fillRect l="-532" t="-2273" r="-1064" b="-909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4" name="Equation"/>
              <p:cNvSpPr txBox="1"/>
              <p:nvPr/>
            </p:nvSpPr>
            <p:spPr>
              <a:xfrm>
                <a:off x="4519721" y="2769775"/>
                <a:ext cx="6249724" cy="5883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</m:t>
                      </m:r>
                      <m:d>
                        <m:d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4480−</m:t>
                          </m:r>
                          <m:f>
                            <m:f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832</m:t>
                              </m:r>
                              <m:sSup>
                                <m:sSupPr>
                                  <m:ctrlP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</m:t>
                              </m:r>
                            </m:den>
                          </m:f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+256</m:t>
                          </m:r>
                          <m:sSub>
                            <m:sSub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𝜁</m:t>
                              </m:r>
                            </m:e>
                            <m:sub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3</m:t>
                              </m:r>
                            </m:sub>
                          </m:s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</m:t>
                          </m:r>
                          <m:f>
                            <m:f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224</m:t>
                              </m:r>
                              <m:sSup>
                                <m:sSupPr>
                                  <m:ctrlP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15</m:t>
                              </m:r>
                            </m:den>
                          </m:f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+880</m:t>
                          </m:r>
                          <m:sSub>
                            <m:sSub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𝜁</m:t>
                              </m:r>
                            </m:e>
                            <m:sub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5</m:t>
                              </m:r>
                            </m:sub>
                          </m:s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−</m:t>
                          </m:r>
                          <m:f>
                            <m:fPr>
                              <m:ctrlP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sz="168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68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45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8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+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𝑂</m:t>
                      </m:r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10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75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21" y="2769775"/>
                <a:ext cx="6249724" cy="588303"/>
              </a:xfrm>
              <a:prstGeom prst="rect">
                <a:avLst/>
              </a:prstGeom>
              <a:blipFill>
                <a:blip r:embed="rId6"/>
                <a:stretch>
                  <a:fillRect r="-6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5" name="Classical dimension = 1"/>
          <p:cNvSpPr txBox="1"/>
          <p:nvPr/>
        </p:nvSpPr>
        <p:spPr>
          <a:xfrm>
            <a:off x="1656726" y="1523468"/>
            <a:ext cx="887854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Classical dimension = 1</a:t>
            </a:r>
          </a:p>
        </p:txBody>
      </p:sp>
      <p:sp>
        <p:nvSpPr>
          <p:cNvPr id="756" name="Classical dimension = 2"/>
          <p:cNvSpPr txBox="1"/>
          <p:nvPr/>
        </p:nvSpPr>
        <p:spPr>
          <a:xfrm>
            <a:off x="1656726" y="3770936"/>
            <a:ext cx="887854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Classical dimension = 2</a:t>
            </a:r>
          </a:p>
        </p:txBody>
      </p:sp>
      <p:sp>
        <p:nvSpPr>
          <p:cNvPr id="757" name="Classical dimension = 3"/>
          <p:cNvSpPr txBox="1"/>
          <p:nvPr/>
        </p:nvSpPr>
        <p:spPr>
          <a:xfrm>
            <a:off x="1656726" y="5572020"/>
            <a:ext cx="887854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Classical dimension = 3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29600-B54A-7AB1-017A-15C0C90F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not even tried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multi-correlators</a:t>
            </a:r>
            <a:r>
              <a:rPr lang="en-US" dirty="0"/>
              <a:t> yet! With ~10 states, there are a lot of correlators!</a:t>
            </a:r>
          </a:p>
          <a:p>
            <a:r>
              <a:rPr lang="en-US" dirty="0"/>
              <a:t>Local operators - we gain a lot more symmetry (4D CFT) with a similar (smaller?) number of states.</a:t>
            </a:r>
          </a:p>
          <a:p>
            <a:r>
              <a:rPr lang="en-US" dirty="0"/>
              <a:t>We can also add data from deformations of N=4 (QSC known)</a:t>
            </a:r>
          </a:p>
          <a:p>
            <a:r>
              <a:rPr lang="en-US" dirty="0"/>
              <a:t>Get rid of SUSY and Unitarity – with known spectrum those are not crucial – could help to simplify the standard numerical bootstrap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417F4-91A8-E63E-6CE7-8F3DFF18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4237817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010A-B623-350F-91F8-A0A83DB5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care about anything else?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4585E-0528-0F3D-4ECA-160C62028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of Variables for correlation functions? </a:t>
            </a:r>
            <a:r>
              <a:rPr lang="en-US" sz="2000" dirty="0">
                <a:solidFill>
                  <a:schemeClr val="accent2"/>
                </a:solidFill>
              </a:rPr>
              <a:t>(see talk of Paul)</a:t>
            </a:r>
            <a:endParaRPr lang="en-US" dirty="0"/>
          </a:p>
          <a:p>
            <a:r>
              <a:rPr lang="en-US" dirty="0"/>
              <a:t>One-point functions as determinants? </a:t>
            </a:r>
            <a:r>
              <a:rPr lang="en-US" sz="2000" dirty="0">
                <a:solidFill>
                  <a:schemeClr val="accent2"/>
                </a:solidFill>
              </a:rPr>
              <a:t>(see talk of Joao)</a:t>
            </a:r>
            <a:endParaRPr lang="en-US" dirty="0"/>
          </a:p>
          <a:p>
            <a:r>
              <a:rPr lang="en-US" dirty="0"/>
              <a:t>Form-factor program (hexagon/octagon amplitudes)? </a:t>
            </a:r>
            <a:r>
              <a:rPr lang="en-US" sz="2000" dirty="0">
                <a:solidFill>
                  <a:schemeClr val="accent2"/>
                </a:solidFill>
              </a:rPr>
              <a:t>(see talk of Alessandro)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0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010A-B623-350F-91F8-A0A83DB5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more crazy correlators?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642526-93A7-710D-B3C9-7D560E21D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650" y="1610369"/>
            <a:ext cx="7632700" cy="328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8B1AE-9948-7477-BAE7-57E965B6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99669"/>
            <a:ext cx="51816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8D7A8-8FAD-4B49-3046-17985B67B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88" y="5788669"/>
            <a:ext cx="726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B08E3-4D9E-7B8C-0E0A-83EC9CFB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Bootstrability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4BF03-5234-CD37-1E50-2D48CC33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11" y="640080"/>
            <a:ext cx="7070586" cy="5550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525AE-FFDB-2165-CA9A-6C2250FFDDB3}"/>
              </a:ext>
            </a:extLst>
          </p:cNvPr>
          <p:cNvSpPr txBox="1"/>
          <p:nvPr/>
        </p:nvSpPr>
        <p:spPr>
          <a:xfrm>
            <a:off x="297890" y="6402281"/>
            <a:ext cx="497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A.Cavaglià</a:t>
            </a:r>
            <a:r>
              <a:rPr lang="en-US" dirty="0">
                <a:solidFill>
                  <a:schemeClr val="accent5"/>
                </a:solidFill>
              </a:rPr>
              <a:t>, NG, </a:t>
            </a:r>
            <a:r>
              <a:rPr lang="en-US" dirty="0" err="1">
                <a:solidFill>
                  <a:schemeClr val="accent5"/>
                </a:solidFill>
              </a:rPr>
              <a:t>J.Julius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M.Preti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N.Sokolova</a:t>
            </a:r>
            <a:r>
              <a:rPr lang="en-US" dirty="0">
                <a:solidFill>
                  <a:schemeClr val="accent5"/>
                </a:solidFill>
              </a:rPr>
              <a:t> `21-`22</a:t>
            </a:r>
          </a:p>
        </p:txBody>
      </p:sp>
    </p:spTree>
    <p:extLst>
      <p:ext uri="{BB962C8B-B14F-4D97-AF65-F5344CB8AC3E}">
        <p14:creationId xmlns:p14="http://schemas.microsoft.com/office/powerpoint/2010/main" val="1507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2594-7D1C-5838-CC0F-9156B593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set-up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50C556-2CC9-0FC0-E1BE-F88558EE2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774" y="1888398"/>
            <a:ext cx="4635500" cy="245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122E6-9635-2D39-7BE1-70F8259BDDAD}"/>
              </a:ext>
            </a:extLst>
          </p:cNvPr>
          <p:cNvSpPr txBox="1"/>
          <p:nvPr/>
        </p:nvSpPr>
        <p:spPr>
          <a:xfrm>
            <a:off x="6096000" y="926757"/>
            <a:ext cx="36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 the spectrum of the defect CFT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9E9B1-5CFB-5D88-AE28-41C1428920B3}"/>
              </a:ext>
            </a:extLst>
          </p:cNvPr>
          <p:cNvSpPr txBox="1"/>
          <p:nvPr/>
        </p:nvSpPr>
        <p:spPr>
          <a:xfrm>
            <a:off x="6112474" y="1462218"/>
            <a:ext cx="257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correlators are O(N^0)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59621-FCE5-DDF3-4F6E-60CD7E09DEF5}"/>
              </a:ext>
            </a:extLst>
          </p:cNvPr>
          <p:cNvSpPr txBox="1"/>
          <p:nvPr/>
        </p:nvSpPr>
        <p:spPr>
          <a:xfrm>
            <a:off x="6128948" y="2010037"/>
            <a:ext cx="281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“double traces”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FFF14-822D-518C-D74B-F8DCA9AE0AAA}"/>
              </a:ext>
            </a:extLst>
          </p:cNvPr>
          <p:cNvSpPr txBox="1"/>
          <p:nvPr/>
        </p:nvSpPr>
        <p:spPr>
          <a:xfrm>
            <a:off x="6108351" y="2594925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to pay: less symmetry, same number of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E7F27-63E0-A474-5E05-B0CC9A901817}"/>
              </a:ext>
            </a:extLst>
          </p:cNvPr>
          <p:cNvSpPr txBox="1"/>
          <p:nvPr/>
        </p:nvSpPr>
        <p:spPr>
          <a:xfrm>
            <a:off x="6100111" y="3118026"/>
            <a:ext cx="47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far from saturating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vanilla</a:t>
            </a:r>
            <a:r>
              <a:rPr lang="en-US" dirty="0"/>
              <a:t> bootstrap bounds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E2EE1-6CDD-6ED3-C15D-889AE4A304FC}"/>
              </a:ext>
            </a:extLst>
          </p:cNvPr>
          <p:cNvSpPr txBox="1"/>
          <p:nvPr/>
        </p:nvSpPr>
        <p:spPr>
          <a:xfrm>
            <a:off x="838200" y="4535022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P. </a:t>
            </a:r>
            <a:r>
              <a:rPr lang="en-US" sz="1000" dirty="0" err="1">
                <a:solidFill>
                  <a:schemeClr val="accent5"/>
                </a:solidFill>
              </a:rPr>
              <a:t>Liendo</a:t>
            </a:r>
            <a:r>
              <a:rPr lang="en-US" sz="1000" dirty="0">
                <a:solidFill>
                  <a:schemeClr val="accent5"/>
                </a:solidFill>
              </a:rPr>
              <a:t>, C. </a:t>
            </a:r>
            <a:r>
              <a:rPr lang="en-US" sz="1000" dirty="0" err="1">
                <a:solidFill>
                  <a:schemeClr val="accent5"/>
                </a:solidFill>
              </a:rPr>
              <a:t>Meneghelli</a:t>
            </a:r>
            <a:r>
              <a:rPr lang="en-US" sz="1000" dirty="0">
                <a:solidFill>
                  <a:schemeClr val="accent5"/>
                </a:solidFill>
              </a:rPr>
              <a:t>, and V. </a:t>
            </a:r>
            <a:r>
              <a:rPr lang="en-US" sz="1000" dirty="0" err="1">
                <a:solidFill>
                  <a:schemeClr val="accent5"/>
                </a:solidFill>
              </a:rPr>
              <a:t>Mitev</a:t>
            </a:r>
            <a:r>
              <a:rPr lang="en-US" sz="1000" dirty="0">
                <a:solidFill>
                  <a:schemeClr val="accent5"/>
                </a:solidFill>
              </a:rPr>
              <a:t> `18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P. Ferrero and C. </a:t>
            </a:r>
            <a:r>
              <a:rPr lang="en-US" sz="1000" dirty="0" err="1">
                <a:solidFill>
                  <a:schemeClr val="accent5"/>
                </a:solidFill>
              </a:rPr>
              <a:t>Meneghelli</a:t>
            </a:r>
            <a:r>
              <a:rPr lang="en-US" sz="1000" dirty="0">
                <a:solidFill>
                  <a:schemeClr val="accent5"/>
                </a:solidFill>
              </a:rPr>
              <a:t> `21</a:t>
            </a:r>
          </a:p>
          <a:p>
            <a:r>
              <a:rPr lang="en-GB" sz="1000" dirty="0">
                <a:solidFill>
                  <a:schemeClr val="accent5"/>
                </a:solidFill>
              </a:rPr>
              <a:t>P. </a:t>
            </a:r>
            <a:r>
              <a:rPr lang="en-GB" sz="1000" dirty="0" err="1">
                <a:solidFill>
                  <a:schemeClr val="accent5"/>
                </a:solidFill>
              </a:rPr>
              <a:t>Liendo</a:t>
            </a:r>
            <a:r>
              <a:rPr lang="en-GB" sz="1000" dirty="0">
                <a:solidFill>
                  <a:schemeClr val="accent5"/>
                </a:solidFill>
              </a:rPr>
              <a:t> and C. </a:t>
            </a:r>
            <a:r>
              <a:rPr lang="en-GB" sz="1000" dirty="0" err="1">
                <a:solidFill>
                  <a:schemeClr val="accent5"/>
                </a:solidFill>
              </a:rPr>
              <a:t>Meneghelli</a:t>
            </a:r>
            <a:r>
              <a:rPr lang="en-GB" sz="1000" dirty="0">
                <a:solidFill>
                  <a:schemeClr val="accent5"/>
                </a:solidFill>
              </a:rPr>
              <a:t> `16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L. Bianchi, G. </a:t>
            </a:r>
            <a:r>
              <a:rPr lang="en-US" sz="1000" dirty="0" err="1">
                <a:solidFill>
                  <a:schemeClr val="accent5"/>
                </a:solidFill>
              </a:rPr>
              <a:t>Bliard</a:t>
            </a:r>
            <a:r>
              <a:rPr lang="en-US" sz="1000" dirty="0">
                <a:solidFill>
                  <a:schemeClr val="accent5"/>
                </a:solidFill>
              </a:rPr>
              <a:t>, V. </a:t>
            </a:r>
            <a:r>
              <a:rPr lang="en-US" sz="1000" dirty="0" err="1">
                <a:solidFill>
                  <a:schemeClr val="accent5"/>
                </a:solidFill>
              </a:rPr>
              <a:t>Forini</a:t>
            </a:r>
            <a:r>
              <a:rPr lang="en-US" sz="1000" dirty="0">
                <a:solidFill>
                  <a:schemeClr val="accent5"/>
                </a:solidFill>
              </a:rPr>
              <a:t>, L. </a:t>
            </a:r>
            <a:r>
              <a:rPr lang="en-US" sz="1000" dirty="0" err="1">
                <a:solidFill>
                  <a:schemeClr val="accent5"/>
                </a:solidFill>
              </a:rPr>
              <a:t>Griguolo</a:t>
            </a:r>
            <a:r>
              <a:rPr lang="en-US" sz="1000" dirty="0">
                <a:solidFill>
                  <a:schemeClr val="accent5"/>
                </a:solidFill>
              </a:rPr>
              <a:t>, and D. </a:t>
            </a:r>
            <a:r>
              <a:rPr lang="en-US" sz="1000" dirty="0" err="1">
                <a:solidFill>
                  <a:schemeClr val="accent5"/>
                </a:solidFill>
              </a:rPr>
              <a:t>Seminara</a:t>
            </a:r>
            <a:r>
              <a:rPr lang="en-US" sz="1000" dirty="0">
                <a:solidFill>
                  <a:schemeClr val="accent5"/>
                </a:solidFill>
              </a:rPr>
              <a:t> `20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1486C-C5EC-8717-F180-F0ADFFB4DCFD}"/>
              </a:ext>
            </a:extLst>
          </p:cNvPr>
          <p:cNvSpPr txBox="1"/>
          <p:nvPr/>
        </p:nvSpPr>
        <p:spPr>
          <a:xfrm>
            <a:off x="8855801" y="282949"/>
            <a:ext cx="2319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N. </a:t>
            </a:r>
            <a:r>
              <a:rPr lang="en-US" sz="1000" dirty="0" err="1">
                <a:solidFill>
                  <a:schemeClr val="accent5"/>
                </a:solidFill>
              </a:rPr>
              <a:t>Drukker</a:t>
            </a:r>
            <a:r>
              <a:rPr lang="en-US" sz="1000" dirty="0">
                <a:solidFill>
                  <a:schemeClr val="accent5"/>
                </a:solidFill>
              </a:rPr>
              <a:t> `12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D. Correa, J. Maldacena, and A. Sever `12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N. </a:t>
            </a:r>
            <a:r>
              <a:rPr lang="en-US" sz="1000" dirty="0" err="1">
                <a:solidFill>
                  <a:schemeClr val="accent5"/>
                </a:solidFill>
              </a:rPr>
              <a:t>Gromov</a:t>
            </a:r>
            <a:r>
              <a:rPr lang="en-US" sz="1000" dirty="0">
                <a:solidFill>
                  <a:schemeClr val="accent5"/>
                </a:solidFill>
              </a:rPr>
              <a:t> and F. </a:t>
            </a:r>
            <a:r>
              <a:rPr lang="en-US" sz="1000" dirty="0" err="1">
                <a:solidFill>
                  <a:schemeClr val="accent5"/>
                </a:solidFill>
              </a:rPr>
              <a:t>Levkovich-Maslyuk</a:t>
            </a:r>
            <a:r>
              <a:rPr lang="en-US" sz="1000" dirty="0">
                <a:solidFill>
                  <a:schemeClr val="accent5"/>
                </a:solidFill>
              </a:rPr>
              <a:t> `15</a:t>
            </a:r>
          </a:p>
        </p:txBody>
      </p:sp>
    </p:spTree>
    <p:extLst>
      <p:ext uri="{BB962C8B-B14F-4D97-AF65-F5344CB8AC3E}">
        <p14:creationId xmlns:p14="http://schemas.microsoft.com/office/powerpoint/2010/main" val="221132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1/2 BPS Wilson line"/>
          <p:cNvSpPr txBox="1">
            <a:spLocks noGrp="1"/>
          </p:cNvSpPr>
          <p:nvPr>
            <p:ph type="title"/>
          </p:nvPr>
        </p:nvSpPr>
        <p:spPr>
          <a:xfrm>
            <a:off x="3875380" y="-1314"/>
            <a:ext cx="7804547" cy="840089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7200"/>
            </a:lvl1pPr>
          </a:lstStyle>
          <a:p>
            <a:r>
              <a:rPr sz="4900" b="1" dirty="0"/>
              <a:t>1/2 BPS Wilson line</a:t>
            </a:r>
          </a:p>
        </p:txBody>
      </p:sp>
      <p:sp>
        <p:nvSpPr>
          <p:cNvPr id="226" name="Line"/>
          <p:cNvSpPr/>
          <p:nvPr/>
        </p:nvSpPr>
        <p:spPr>
          <a:xfrm>
            <a:off x="2623562" y="1062783"/>
            <a:ext cx="694487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7" name="Equation"/>
              <p:cNvSpPr txBox="1"/>
              <p:nvPr/>
            </p:nvSpPr>
            <p:spPr>
              <a:xfrm>
                <a:off x="4872599" y="1376790"/>
                <a:ext cx="2779094" cy="41928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sz="232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TrP</m:t>
                      </m:r>
                      <m:sSup>
                        <m:sSupPr>
                          <m:ctrlP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sz="23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d>
                            <m:dPr>
                              <m:ctrlP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sz="23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sz="23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sz="2320"/>
              </a:p>
            </p:txBody>
          </p:sp>
        </mc:Choice>
        <mc:Fallback>
          <p:sp>
            <p:nvSpPr>
              <p:cNvPr id="22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599" y="1376790"/>
                <a:ext cx="2779094" cy="419282"/>
              </a:xfrm>
              <a:prstGeom prst="rect">
                <a:avLst/>
              </a:prstGeom>
              <a:blipFill>
                <a:blip r:embed="rId2"/>
                <a:stretch>
                  <a:fillRect l="-1818" t="-5882" b="-588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[Maldacena, ’98]"/>
          <p:cNvSpPr txBox="1"/>
          <p:nvPr/>
        </p:nvSpPr>
        <p:spPr>
          <a:xfrm>
            <a:off x="9317559" y="1536605"/>
            <a:ext cx="118301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defRPr sz="1800" b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1266"/>
              <a:t>[Maldacena, ’98]</a:t>
            </a:r>
          </a:p>
        </p:txBody>
      </p:sp>
      <p:sp>
        <p:nvSpPr>
          <p:cNvPr id="229" name="Line"/>
          <p:cNvSpPr/>
          <p:nvPr/>
        </p:nvSpPr>
        <p:spPr>
          <a:xfrm>
            <a:off x="8496903" y="1062783"/>
            <a:ext cx="193242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p:sp>
        <p:nvSpPr>
          <p:cNvPr id="230" name="Line"/>
          <p:cNvSpPr/>
          <p:nvPr/>
        </p:nvSpPr>
        <p:spPr>
          <a:xfrm>
            <a:off x="1766852" y="1062783"/>
            <a:ext cx="193242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p:sp>
        <p:nvSpPr>
          <p:cNvPr id="231" name="Line"/>
          <p:cNvSpPr/>
          <p:nvPr/>
        </p:nvSpPr>
        <p:spPr>
          <a:xfrm>
            <a:off x="5260574" y="1062783"/>
            <a:ext cx="84486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26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Equation"/>
              <p:cNvSpPr txBox="1"/>
              <p:nvPr/>
            </p:nvSpPr>
            <p:spPr>
              <a:xfrm>
                <a:off x="6068246" y="1149391"/>
                <a:ext cx="139910" cy="259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sz="1687"/>
              </a:p>
            </p:txBody>
          </p:sp>
        </mc:Choice>
        <mc:Fallback>
          <p:sp>
            <p:nvSpPr>
              <p:cNvPr id="2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46" y="1149391"/>
                <a:ext cx="139910" cy="259623"/>
              </a:xfrm>
              <a:prstGeom prst="rect">
                <a:avLst/>
              </a:prstGeom>
              <a:blipFill>
                <a:blip r:embed="rId3"/>
                <a:stretch>
                  <a:fillRect l="-25000" r="-25000" b="-47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"/>
          <p:cNvGrpSpPr/>
          <p:nvPr/>
        </p:nvGrpSpPr>
        <p:grpSpPr>
          <a:xfrm>
            <a:off x="1656726" y="3148522"/>
            <a:ext cx="8887069" cy="1069714"/>
            <a:chOff x="0" y="-5063"/>
            <a:chExt cx="12639386" cy="1521368"/>
          </a:xfrm>
        </p:grpSpPr>
        <p:sp>
          <p:nvSpPr>
            <p:cNvPr id="233" name="Line and circle vevs are related by a famous anomaly, but they are finite."/>
            <p:cNvSpPr txBox="1"/>
            <p:nvPr/>
          </p:nvSpPr>
          <p:spPr>
            <a:xfrm>
              <a:off x="0" y="-5063"/>
              <a:ext cx="12627269" cy="533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73462" indent="-273462">
                <a:buSzPct val="145000"/>
                <a:buChar char="•"/>
                <a:defRPr sz="2800" b="0"/>
              </a:pPr>
              <a:r>
                <a:rPr sz="1969"/>
                <a:t>Line and circle vevs are related by a famous </a:t>
              </a:r>
              <a:r>
                <a:rPr sz="1969">
                  <a:solidFill>
                    <a:srgbClr val="BD1919"/>
                  </a:solidFill>
                </a:rPr>
                <a:t>anomaly</a:t>
              </a:r>
              <a:r>
                <a:rPr sz="1969"/>
                <a:t>, but they are finite.</a:t>
              </a:r>
            </a:p>
          </p:txBody>
        </p:sp>
        <p:sp>
          <p:nvSpPr>
            <p:cNvPr id="234" name="[Erickson, Semenoff, Zarembo, ’00]…"/>
            <p:cNvSpPr txBox="1"/>
            <p:nvPr/>
          </p:nvSpPr>
          <p:spPr>
            <a:xfrm>
              <a:off x="9283024" y="533325"/>
              <a:ext cx="3356362" cy="656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algn="r"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[Erickson, Semenoff, Zarembo, ’00]</a:t>
              </a:r>
            </a:p>
            <a:p>
              <a:pPr algn="r"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rPr sz="1266"/>
                <a:t>[Drukker, Gross, ‘01]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5" name="Equation"/>
                <p:cNvSpPr txBox="1"/>
                <p:nvPr/>
              </p:nvSpPr>
              <p:spPr>
                <a:xfrm>
                  <a:off x="2312458" y="562700"/>
                  <a:ext cx="6184712" cy="953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ar-AE" sz="2109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line</m:t>
                                </m:r>
                              </m:sub>
                            </m:sSub>
                          </m:e>
                        </m:d>
                        <m:r>
                          <a:rPr lang="ar-AE"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AE" sz="2109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109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         </m:t>
                        </m:r>
                        <m:r>
                          <a:rPr lang="ar-AE"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circle</m:t>
                            </m:r>
                          </m:sub>
                        </m:sSub>
                        <m:r>
                          <a:rPr lang="ar-AE"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⟩=</m:t>
                        </m:r>
                        <m:f>
                          <m:fPr>
                            <m:ctrlP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sz="210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10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  <m:r>
                          <a:rPr lang="ar-AE" sz="210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109" dirty="0"/>
                </a:p>
              </p:txBody>
            </p:sp>
          </mc:Choice>
          <mc:Fallback>
            <p:sp>
              <p:nvSpPr>
                <p:cNvPr id="23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2458" y="562700"/>
                  <a:ext cx="6184712" cy="953605"/>
                </a:xfrm>
                <a:prstGeom prst="rect">
                  <a:avLst/>
                </a:prstGeom>
                <a:blipFill>
                  <a:blip r:embed="rId4"/>
                  <a:stretch>
                    <a:fillRect t="-1852" r="-2041" b="-11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4" name="Group"/>
          <p:cNvGrpSpPr/>
          <p:nvPr/>
        </p:nvGrpSpPr>
        <p:grpSpPr>
          <a:xfrm>
            <a:off x="1656727" y="4342550"/>
            <a:ext cx="9090472" cy="2309017"/>
            <a:chOff x="679984" y="-4652"/>
            <a:chExt cx="12928673" cy="32839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7" name=",…"/>
                <p:cNvSpPr txBox="1"/>
                <p:nvPr/>
              </p:nvSpPr>
              <p:spPr>
                <a:xfrm>
                  <a:off x="1172973" y="2061763"/>
                  <a:ext cx="6914781" cy="12175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  <a:defRPr b="0"/>
                  </a:pPr>
                  <a:r>
                    <a:rPr sz="1266" dirty="0"/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898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189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sz="1898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sz="1898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sz="1898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sz="1898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89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≤5;…</m:t>
                          </m:r>
                        </m:e>
                      </m:d>
                    </m:oMath>
                  </a14:m>
                  <a:r>
                    <a:rPr sz="1266" dirty="0"/>
                    <a:t> ,</a:t>
                  </a:r>
                </a:p>
                <a:p>
                  <a:pPr>
                    <a:defRPr b="0"/>
                  </a:pPr>
                  <a:r>
                    <a:rPr sz="1266" dirty="0"/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266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126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sz="126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sz="126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≤5;…</m:t>
                          </m:r>
                        </m:e>
                      </m:d>
                    </m:oMath>
                  </a14:m>
                  <a:r>
                    <a:rPr sz="1266" dirty="0"/>
                    <a:t>,</a:t>
                  </a:r>
                </a:p>
              </p:txBody>
            </p:sp>
          </mc:Choice>
          <mc:Fallback>
            <p:sp>
              <p:nvSpPr>
                <p:cNvPr id="237" name=",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973" y="2061763"/>
                  <a:ext cx="6914781" cy="1217518"/>
                </a:xfrm>
                <a:prstGeom prst="rect">
                  <a:avLst/>
                </a:prstGeom>
                <a:blipFill>
                  <a:blip r:embed="rId5"/>
                  <a:stretch>
                    <a:fillRect b="-147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8" name=","/>
                <p:cNvSpPr txBox="1"/>
                <p:nvPr/>
              </p:nvSpPr>
              <p:spPr>
                <a:xfrm>
                  <a:off x="7628776" y="1756156"/>
                  <a:ext cx="5979881" cy="15227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algn="l">
                    <a:lnSpc>
                      <a:spcPct val="150000"/>
                    </a:lnSpc>
                    <a:defRPr b="0">
                      <a:solidFill>
                        <a:srgbClr val="000001"/>
                      </a:solidFill>
                    </a:defRPr>
                  </a:pPr>
                  <a:r>
                    <a:rPr sz="1266"/>
                    <a:t>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2074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7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b>
                            <m:sSubPr>
                              <m:ctrlPr>
                                <a:rPr sz="207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074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074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sz="207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07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07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07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sz="207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a14:m>
                  <a:r>
                    <a:rPr sz="1266"/>
                    <a:t>, </a:t>
                  </a:r>
                </a:p>
                <a:p>
                  <a:pPr algn="l">
                    <a:lnSpc>
                      <a:spcPct val="150000"/>
                    </a:lnSpc>
                    <a:defRPr sz="2100" b="0">
                      <a:solidFill>
                        <a:srgbClr val="000001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sz="172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sz="1723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723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sz="1723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sz="172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sz="1723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723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sz="1723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sz="172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sz="172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Span</m:t>
                        </m:r>
                        <m:d>
                          <m:dPr>
                            <m:begChr m:val="{"/>
                            <m:endChr m:val="}"/>
                            <m:ctrlPr>
                              <a:rPr sz="172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sub>
                              <m:sup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sz="172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sz="172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sz="172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sz="1477"/>
                </a:p>
              </p:txBody>
            </p:sp>
          </mc:Choice>
          <mc:Fallback>
            <p:sp>
              <p:nvSpPr>
                <p:cNvPr id="238" name=",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8776" y="1756156"/>
                  <a:ext cx="5979881" cy="15227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Superconformal defect where local operators reorganise in representations of the preserved superalgebra."/>
            <p:cNvSpPr txBox="1"/>
            <p:nvPr/>
          </p:nvSpPr>
          <p:spPr>
            <a:xfrm>
              <a:off x="679984" y="-4652"/>
              <a:ext cx="12627268" cy="964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73462" indent="-273462">
                <a:buSzPct val="145000"/>
                <a:buChar char="•"/>
                <a:defRPr sz="2800" b="0"/>
              </a:pPr>
              <a:r>
                <a:rPr sz="1969"/>
                <a:t>Superconformal defect where local operators reorganise in </a:t>
              </a:r>
              <a:r>
                <a:rPr sz="1969">
                  <a:solidFill>
                    <a:srgbClr val="BD1919"/>
                  </a:solidFill>
                </a:rPr>
                <a:t>representations of the preserved </a:t>
              </a:r>
              <a:r>
                <a:rPr sz="1969"/>
                <a:t>superalgebra. </a:t>
              </a:r>
            </a:p>
          </p:txBody>
        </p:sp>
        <p:sp>
          <p:nvSpPr>
            <p:cNvPr id="240" name="Line"/>
            <p:cNvSpPr/>
            <p:nvPr/>
          </p:nvSpPr>
          <p:spPr>
            <a:xfrm flipH="1">
              <a:off x="5876891" y="882428"/>
              <a:ext cx="1194658" cy="6483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41" name="Line"/>
            <p:cNvSpPr/>
            <p:nvPr/>
          </p:nvSpPr>
          <p:spPr>
            <a:xfrm>
              <a:off x="7125340" y="883095"/>
              <a:ext cx="1389944" cy="6471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42" name="Protected 1/2 BPS multiplets"/>
            <p:cNvSpPr txBox="1"/>
            <p:nvPr/>
          </p:nvSpPr>
          <p:spPr>
            <a:xfrm>
              <a:off x="1752564" y="1653613"/>
              <a:ext cx="2787409" cy="933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 dirty="0"/>
                <a:t>Protected 1/2 BPS </a:t>
              </a:r>
              <a:r>
                <a:rPr sz="1266" dirty="0" err="1"/>
                <a:t>multiplets</a:t>
              </a:r>
              <a:endParaRPr sz="1266" dirty="0"/>
            </a:p>
            <a:p>
              <a:pPr>
                <a:defRPr b="0"/>
              </a:pPr>
              <a:endParaRPr sz="1266" dirty="0"/>
            </a:p>
            <a:p>
              <a:pPr>
                <a:defRPr b="0"/>
              </a:pPr>
              <a:endParaRPr sz="1266" dirty="0"/>
            </a:p>
          </p:txBody>
        </p:sp>
        <p:sp>
          <p:nvSpPr>
            <p:cNvPr id="243" name="Non-protected long operators"/>
            <p:cNvSpPr txBox="1"/>
            <p:nvPr/>
          </p:nvSpPr>
          <p:spPr>
            <a:xfrm>
              <a:off x="8529312" y="1653613"/>
              <a:ext cx="2889635" cy="933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/>
                <a:t>Non-protected long operators</a:t>
              </a:r>
            </a:p>
            <a:p>
              <a:pPr>
                <a:defRPr b="0"/>
              </a:pPr>
              <a:endParaRPr sz="1266"/>
            </a:p>
            <a:p>
              <a:pPr>
                <a:defRPr b="0"/>
              </a:pPr>
              <a:endParaRPr sz="1266"/>
            </a:p>
          </p:txBody>
        </p:sp>
      </p:grpSp>
      <p:grpSp>
        <p:nvGrpSpPr>
          <p:cNvPr id="250" name="Group"/>
          <p:cNvGrpSpPr/>
          <p:nvPr/>
        </p:nvGrpSpPr>
        <p:grpSpPr>
          <a:xfrm>
            <a:off x="1656726" y="2130144"/>
            <a:ext cx="8878549" cy="829715"/>
            <a:chOff x="0" y="-6935"/>
            <a:chExt cx="12627269" cy="1180036"/>
          </a:xfrm>
        </p:grpSpPr>
        <p:sp>
          <p:nvSpPr>
            <p:cNvPr id="245" name="16 preserved supercharges…"/>
            <p:cNvSpPr txBox="1"/>
            <p:nvPr/>
          </p:nvSpPr>
          <p:spPr>
            <a:xfrm>
              <a:off x="0" y="-6935"/>
              <a:ext cx="12627269" cy="1180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73462" indent="-273462">
                <a:lnSpc>
                  <a:spcPct val="150000"/>
                </a:lnSpc>
                <a:buSzPct val="145000"/>
                <a:buChar char="•"/>
                <a:defRPr sz="2800" b="0"/>
              </a:pPr>
              <a:r>
                <a:rPr sz="1969" dirty="0"/>
                <a:t>16 preserved supercharges</a:t>
              </a:r>
            </a:p>
            <a:p>
              <a:pPr algn="l">
                <a:defRPr sz="2800" b="0"/>
              </a:pPr>
              <a:r>
                <a:rPr sz="1969" dirty="0"/>
                <a:t>    Bosonic subgroup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" name="Text"/>
                <p:cNvSpPr txBox="1"/>
                <p:nvPr/>
              </p:nvSpPr>
              <p:spPr>
                <a:xfrm>
                  <a:off x="640668" y="605329"/>
                  <a:ext cx="10171191" cy="5488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>
                  <a:lvl1pPr>
                    <a:defRPr b="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(1,2)×</m:t>
                        </m:r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(3)×</m:t>
                        </m:r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sz="203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oMath>
                    </m:oMathPara>
                  </a14:m>
                  <a:endParaRPr sz="1266"/>
                </a:p>
              </p:txBody>
            </p:sp>
          </mc:Choice>
          <mc:Fallback>
            <p:sp>
              <p:nvSpPr>
                <p:cNvPr id="246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668" y="605329"/>
                  <a:ext cx="10171191" cy="548890"/>
                </a:xfrm>
                <a:prstGeom prst="rect">
                  <a:avLst/>
                </a:prstGeom>
                <a:blipFill>
                  <a:blip r:embed="rId7"/>
                  <a:stretch>
                    <a:fillRect b="-1612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Rounded Rectangle"/>
            <p:cNvSpPr/>
            <p:nvPr/>
          </p:nvSpPr>
          <p:spPr>
            <a:xfrm>
              <a:off x="9981266" y="46321"/>
              <a:ext cx="1888928" cy="908774"/>
            </a:xfrm>
            <a:prstGeom prst="roundRect">
              <a:avLst>
                <a:gd name="adj" fmla="val 15000"/>
              </a:avLst>
            </a:prstGeom>
            <a:solidFill>
              <a:srgbClr val="4AAABB">
                <a:alpha val="302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1266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8" name="Text"/>
                <p:cNvSpPr txBox="1"/>
                <p:nvPr/>
              </p:nvSpPr>
              <p:spPr>
                <a:xfrm>
                  <a:off x="9981266" y="222433"/>
                  <a:ext cx="1888929" cy="5565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>
                  <a:lvl1pPr>
                    <a:defRPr b="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207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𝑂𝑆𝑝</m:t>
                        </m:r>
                        <m:r>
                          <a:rPr sz="207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(2,2|4)</m:t>
                        </m:r>
                      </m:oMath>
                    </m:oMathPara>
                  </a14:m>
                  <a:endParaRPr sz="1266"/>
                </a:p>
              </p:txBody>
            </p:sp>
          </mc:Choice>
          <mc:Fallback>
            <p:sp>
              <p:nvSpPr>
                <p:cNvPr id="248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1266" y="222433"/>
                  <a:ext cx="1888929" cy="556551"/>
                </a:xfrm>
                <a:prstGeom prst="rect">
                  <a:avLst/>
                </a:prstGeom>
                <a:blipFill>
                  <a:blip r:embed="rId8"/>
                  <a:stretch>
                    <a:fillRect l="-6667" r="-7619" b="-1875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Arrow 1"/>
            <p:cNvSpPr/>
            <p:nvPr/>
          </p:nvSpPr>
          <p:spPr>
            <a:xfrm>
              <a:off x="8556853" y="114374"/>
              <a:ext cx="427565" cy="93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08" extrusionOk="0">
                  <a:moveTo>
                    <a:pt x="6851" y="2"/>
                  </a:moveTo>
                  <a:cubicBezTo>
                    <a:pt x="6743" y="16"/>
                    <a:pt x="6673" y="93"/>
                    <a:pt x="6673" y="230"/>
                  </a:cubicBezTo>
                  <a:lnTo>
                    <a:pt x="6673" y="2728"/>
                  </a:lnTo>
                  <a:cubicBezTo>
                    <a:pt x="6673" y="2997"/>
                    <a:pt x="6187" y="3225"/>
                    <a:pt x="5582" y="3225"/>
                  </a:cubicBezTo>
                  <a:lnTo>
                    <a:pt x="1091" y="3225"/>
                  </a:lnTo>
                  <a:cubicBezTo>
                    <a:pt x="497" y="3225"/>
                    <a:pt x="0" y="3446"/>
                    <a:pt x="0" y="3721"/>
                  </a:cubicBezTo>
                  <a:lnTo>
                    <a:pt x="0" y="10753"/>
                  </a:lnTo>
                  <a:lnTo>
                    <a:pt x="0" y="17783"/>
                  </a:lnTo>
                  <a:cubicBezTo>
                    <a:pt x="0" y="18053"/>
                    <a:pt x="485" y="18281"/>
                    <a:pt x="1091" y="18281"/>
                  </a:cubicBezTo>
                  <a:lnTo>
                    <a:pt x="5582" y="18281"/>
                  </a:lnTo>
                  <a:cubicBezTo>
                    <a:pt x="6175" y="18281"/>
                    <a:pt x="6673" y="18501"/>
                    <a:pt x="6673" y="18777"/>
                  </a:cubicBezTo>
                  <a:lnTo>
                    <a:pt x="6673" y="21276"/>
                  </a:lnTo>
                  <a:cubicBezTo>
                    <a:pt x="6673" y="21551"/>
                    <a:pt x="6934" y="21589"/>
                    <a:pt x="7267" y="21352"/>
                  </a:cubicBezTo>
                  <a:lnTo>
                    <a:pt x="21351" y="11180"/>
                  </a:lnTo>
                  <a:cubicBezTo>
                    <a:pt x="21517" y="11061"/>
                    <a:pt x="21588" y="10909"/>
                    <a:pt x="21588" y="10753"/>
                  </a:cubicBezTo>
                  <a:cubicBezTo>
                    <a:pt x="21600" y="10602"/>
                    <a:pt x="21517" y="10445"/>
                    <a:pt x="21351" y="10326"/>
                  </a:cubicBezTo>
                  <a:lnTo>
                    <a:pt x="7267" y="154"/>
                  </a:lnTo>
                  <a:cubicBezTo>
                    <a:pt x="7106" y="38"/>
                    <a:pt x="6959" y="-11"/>
                    <a:pt x="6851" y="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 advAuto="0"/>
      <p:bldP spid="244" grpId="0" animBg="1" advAuto="0"/>
      <p:bldP spid="25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orrelators on the defect and OPE"/>
          <p:cNvSpPr txBox="1">
            <a:spLocks noGrp="1"/>
          </p:cNvSpPr>
          <p:nvPr>
            <p:ph type="title"/>
          </p:nvPr>
        </p:nvSpPr>
        <p:spPr>
          <a:xfrm>
            <a:off x="1046245" y="-95907"/>
            <a:ext cx="10338932" cy="8400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defRPr sz="5440"/>
            </a:lvl1pPr>
          </a:lstStyle>
          <a:p>
            <a:r>
              <a:rPr dirty="0"/>
              <a:t>Correlators on the defect and OPE</a:t>
            </a:r>
          </a:p>
        </p:txBody>
      </p:sp>
      <p:sp>
        <p:nvSpPr>
          <p:cNvPr id="253" name="Line"/>
          <p:cNvSpPr/>
          <p:nvPr/>
        </p:nvSpPr>
        <p:spPr>
          <a:xfrm>
            <a:off x="2623562" y="955209"/>
            <a:ext cx="694487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sp>
        <p:nvSpPr>
          <p:cNvPr id="254" name="Line"/>
          <p:cNvSpPr/>
          <p:nvPr/>
        </p:nvSpPr>
        <p:spPr>
          <a:xfrm>
            <a:off x="8496903" y="955209"/>
            <a:ext cx="193242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sp>
        <p:nvSpPr>
          <p:cNvPr id="255" name="Line"/>
          <p:cNvSpPr/>
          <p:nvPr/>
        </p:nvSpPr>
        <p:spPr>
          <a:xfrm>
            <a:off x="1766852" y="955209"/>
            <a:ext cx="193242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sp>
        <p:nvSpPr>
          <p:cNvPr id="256" name="Line"/>
          <p:cNvSpPr/>
          <p:nvPr/>
        </p:nvSpPr>
        <p:spPr>
          <a:xfrm>
            <a:off x="5260574" y="955209"/>
            <a:ext cx="84486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Equation"/>
              <p:cNvSpPr txBox="1"/>
              <p:nvPr/>
            </p:nvSpPr>
            <p:spPr>
              <a:xfrm>
                <a:off x="6068246" y="1041817"/>
                <a:ext cx="151131" cy="259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𝑡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25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46" y="1041817"/>
                <a:ext cx="151131" cy="259623"/>
              </a:xfrm>
              <a:prstGeom prst="rect">
                <a:avLst/>
              </a:prstGeom>
              <a:blipFill>
                <a:blip r:embed="rId2"/>
                <a:stretch>
                  <a:fillRect l="-15385" r="-23077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Circle"/>
          <p:cNvSpPr/>
          <p:nvPr/>
        </p:nvSpPr>
        <p:spPr>
          <a:xfrm>
            <a:off x="3759194" y="896273"/>
            <a:ext cx="117873" cy="117873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9" name="Circle"/>
          <p:cNvSpPr/>
          <p:nvPr/>
        </p:nvSpPr>
        <p:spPr>
          <a:xfrm>
            <a:off x="5313177" y="896273"/>
            <a:ext cx="117873" cy="117873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0" name="Circle"/>
          <p:cNvSpPr/>
          <p:nvPr/>
        </p:nvSpPr>
        <p:spPr>
          <a:xfrm>
            <a:off x="8421144" y="896273"/>
            <a:ext cx="117873" cy="117873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1" name="Equation"/>
              <p:cNvSpPr txBox="1"/>
              <p:nvPr/>
            </p:nvSpPr>
            <p:spPr>
              <a:xfrm>
                <a:off x="3704701" y="1160689"/>
                <a:ext cx="343043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969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26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01" y="1160689"/>
                <a:ext cx="343043" cy="303032"/>
              </a:xfrm>
              <a:prstGeom prst="rect">
                <a:avLst/>
              </a:prstGeom>
              <a:blipFill>
                <a:blip r:embed="rId3"/>
                <a:stretch>
                  <a:fillRect l="-10714" r="-3571" b="-16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Equation"/>
              <p:cNvSpPr txBox="1"/>
              <p:nvPr/>
            </p:nvSpPr>
            <p:spPr>
              <a:xfrm>
                <a:off x="5258685" y="1160689"/>
                <a:ext cx="348878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969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26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85" y="1160689"/>
                <a:ext cx="348878" cy="303032"/>
              </a:xfrm>
              <a:prstGeom prst="rect">
                <a:avLst/>
              </a:prstGeom>
              <a:blipFill>
                <a:blip r:embed="rId4"/>
                <a:stretch>
                  <a:fillRect l="-14286" r="-3571" b="-16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Equation"/>
              <p:cNvSpPr txBox="1"/>
              <p:nvPr/>
            </p:nvSpPr>
            <p:spPr>
              <a:xfrm>
                <a:off x="8366652" y="1160689"/>
                <a:ext cx="353751" cy="3030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69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196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1969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26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652" y="1160689"/>
                <a:ext cx="353751" cy="303032"/>
              </a:xfrm>
              <a:prstGeom prst="rect">
                <a:avLst/>
              </a:prstGeom>
              <a:blipFill>
                <a:blip r:embed="rId5"/>
                <a:stretch>
                  <a:fillRect l="-13793" b="-12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Equation"/>
              <p:cNvSpPr txBox="1"/>
              <p:nvPr/>
            </p:nvSpPr>
            <p:spPr>
              <a:xfrm>
                <a:off x="3963708" y="1692649"/>
                <a:ext cx="5124736" cy="55181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 hangingPunct="0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⟨⟨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𝑡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𝑡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)…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𝑂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𝑡</m:t>
                          </m:r>
                        </m:e>
                        <m:sub>
                          <m:r>
                            <a:rPr sz="358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r>
                        <a:rPr sz="3586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)⟩⟩</m:t>
                      </m:r>
                    </m:oMath>
                  </m:oMathPara>
                </a14:m>
                <a:endParaRPr sz="3586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>
          <p:sp>
            <p:nvSpPr>
              <p:cNvPr id="26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08" y="1692649"/>
                <a:ext cx="5124736" cy="551818"/>
              </a:xfrm>
              <a:prstGeom prst="rect">
                <a:avLst/>
              </a:prstGeom>
              <a:blipFill>
                <a:blip r:embed="rId6"/>
                <a:stretch>
                  <a:fillRect l="-2475" r="-2475" b="-363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7" name="Group"/>
          <p:cNvGrpSpPr/>
          <p:nvPr/>
        </p:nvGrpSpPr>
        <p:grpSpPr>
          <a:xfrm>
            <a:off x="1836180" y="5201438"/>
            <a:ext cx="8670901" cy="1514885"/>
            <a:chOff x="0" y="-7938"/>
            <a:chExt cx="12331947" cy="21545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hese observables satisfy 1D CFT axioms as the OPE decomposition.…"/>
                <p:cNvSpPr txBox="1"/>
                <p:nvPr/>
              </p:nvSpPr>
              <p:spPr>
                <a:xfrm>
                  <a:off x="0" y="-7938"/>
                  <a:ext cx="12331947" cy="10820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/>
                <a:p>
                  <a:pPr defTabSz="410751" hangingPunct="0">
                    <a:defRPr sz="2800" b="0"/>
                  </a:pPr>
                  <a:r>
                    <a:rPr sz="1969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These observables satisfy 1D CFT axioms as the OPE decomposition.</a:t>
                  </a:r>
                </a:p>
                <a:p>
                  <a:pPr defTabSz="410751" hangingPunct="0">
                    <a:defRPr sz="2800" b="0"/>
                  </a:pPr>
                  <a:r>
                    <a:rPr sz="1969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For instance considering two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2566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56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ℬ</m:t>
                          </m:r>
                        </m:e>
                        <m:sub>
                          <m:r>
                            <a:rPr sz="2566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sz="1969" kern="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multiplets we have</a:t>
                  </a:r>
                </a:p>
              </p:txBody>
            </p:sp>
          </mc:Choice>
          <mc:Fallback>
            <p:sp>
              <p:nvSpPr>
                <p:cNvPr id="265" name="These observables satisfy 1D CFT axioms as the OPE decomposition.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7938"/>
                  <a:ext cx="12331947" cy="1082005"/>
                </a:xfrm>
                <a:prstGeom prst="rect">
                  <a:avLst/>
                </a:prstGeom>
                <a:blipFill>
                  <a:blip r:embed="rId7"/>
                  <a:stretch>
                    <a:fillRect l="-1316" t="-4918" b="-1311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6" name="Equation"/>
                <p:cNvSpPr txBox="1"/>
                <p:nvPr/>
              </p:nvSpPr>
              <p:spPr>
                <a:xfrm>
                  <a:off x="3057551" y="1283331"/>
                  <a:ext cx="5505052" cy="8632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53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ℬ</m:t>
                            </m:r>
                          </m:e>
                          <m:sub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sz="253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×</m:t>
                        </m:r>
                        <m:sSub>
                          <m:sSubPr>
                            <m:ctrl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ℬ</m:t>
                            </m:r>
                          </m:e>
                          <m:sub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sz="253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</m:t>
                        </m:r>
                        <m:r>
                          <a:rPr sz="253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ℐ</m:t>
                        </m:r>
                        <m:r>
                          <a:rPr sz="253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sSub>
                          <m:sSubPr>
                            <m:ctrl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ℬ</m:t>
                            </m:r>
                          </m:e>
                          <m:sub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  <m:r>
                          <a:rPr sz="253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limLow>
                          <m:limLowPr>
                            <m:ctrl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limLowPr>
                          <m:e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∑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lim>
                        </m:limLow>
                        <m:sSubSup>
                          <m:sSubSupPr>
                            <m:ctrl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ℒ</m:t>
                            </m:r>
                          </m:e>
                          <m:sub>
                            <m: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0,[0,0]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sz="253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Δ</m:t>
                            </m:r>
                          </m:sup>
                        </m:sSubSup>
                      </m:oMath>
                    </m:oMathPara>
                  </a14:m>
                  <a:endParaRPr sz="2531" kern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26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551" y="1283331"/>
                  <a:ext cx="5505052" cy="863232"/>
                </a:xfrm>
                <a:prstGeom prst="rect">
                  <a:avLst/>
                </a:prstGeom>
                <a:blipFill>
                  <a:blip r:embed="rId8"/>
                  <a:stretch>
                    <a:fillRect l="-980" r="-980" b="-1224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8" name="Line"/>
          <p:cNvSpPr/>
          <p:nvPr/>
        </p:nvSpPr>
        <p:spPr>
          <a:xfrm>
            <a:off x="6728554" y="1277737"/>
            <a:ext cx="40928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5C5C5C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687" kern="0">
              <a:solidFill>
                <a:srgbClr val="5C5C5C"/>
              </a:solidFill>
              <a:latin typeface="DIN Alternate Bold"/>
              <a:sym typeface="DIN Alternate Bold"/>
            </a:endParaRPr>
          </a:p>
        </p:txBody>
      </p:sp>
      <p:grpSp>
        <p:nvGrpSpPr>
          <p:cNvPr id="277" name="Group"/>
          <p:cNvGrpSpPr/>
          <p:nvPr/>
        </p:nvGrpSpPr>
        <p:grpSpPr>
          <a:xfrm>
            <a:off x="1481799" y="2436950"/>
            <a:ext cx="9444060" cy="3218219"/>
            <a:chOff x="-611977" y="0"/>
            <a:chExt cx="13431551" cy="45770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9" name="Equation"/>
                <p:cNvSpPr txBox="1"/>
                <p:nvPr/>
              </p:nvSpPr>
              <p:spPr>
                <a:xfrm>
                  <a:off x="-611977" y="0"/>
                  <a:ext cx="13431551" cy="75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 hangingPunct="0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2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≡</m:t>
                        </m:r>
                        <m:r>
                          <m:rPr>
                            <m:nor/>
                          </m:rPr>
                          <a:rPr sz="232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P</m:t>
                            </m:r>
                            <m:sSup>
                              <m:sSup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∫</m:t>
                                    </m:r>
                                  </m:e>
                                  <m:sub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−∞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𝑑𝑡</m:t>
                                </m:r>
                                <m:d>
                                  <m:d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d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||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𝑑𝑡</m:t>
                                </m:r>
                                <m:d>
                                  <m:d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d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||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)…</m:t>
                            </m:r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sz="23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+∞</m:t>
                                    </m:r>
                                  </m:sup>
                                </m:sSubSup>
                                <m:r>
                                  <a:rPr sz="232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𝑑𝑡</m:t>
                                </m:r>
                                <m:d>
                                  <m:dPr>
                                    <m:ctrlP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dPr>
                                  <m:e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sz="232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sz="2320" i="1" ker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||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oMath>
                    </m:oMathPara>
                  </a14:m>
                  <a:endParaRPr sz="2320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26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11977" y="0"/>
                  <a:ext cx="13431551" cy="756265"/>
                </a:xfrm>
                <a:prstGeom prst="rect">
                  <a:avLst/>
                </a:prstGeom>
                <a:blipFill>
                  <a:blip r:embed="rId9"/>
                  <a:stretch>
                    <a:fillRect b="-238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6" name="Group"/>
            <p:cNvGrpSpPr/>
            <p:nvPr/>
          </p:nvGrpSpPr>
          <p:grpSpPr>
            <a:xfrm>
              <a:off x="3321641" y="832981"/>
              <a:ext cx="9226180" cy="3744040"/>
              <a:chOff x="2489880" y="-1"/>
              <a:chExt cx="9226178" cy="3744039"/>
            </a:xfrm>
          </p:grpSpPr>
          <p:sp>
            <p:nvSpPr>
              <p:cNvPr id="270" name="Line"/>
              <p:cNvSpPr/>
              <p:nvPr/>
            </p:nvSpPr>
            <p:spPr>
              <a:xfrm flipH="1">
                <a:off x="2542475" y="35032"/>
                <a:ext cx="325256" cy="8027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1" name="Insertions in adjoint of  ,…"/>
                  <p:cNvSpPr/>
                  <p:nvPr/>
                </p:nvSpPr>
                <p:spPr>
                  <a:xfrm>
                    <a:off x="2489880" y="2054482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410751" hangingPunct="0">
                      <a:defRPr b="0"/>
                    </a:pPr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Insertions in adjoint of </a:t>
                    </a:r>
                    <a14:m>
                      <m:oMath xmlns:m="http://schemas.openxmlformats.org/officeDocument/2006/math"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𝑆𝑈</m:t>
                        </m:r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sSub>
                          <m:sSubPr>
                            <m:ctrl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𝑁</m:t>
                            </m:r>
                          </m:e>
                          <m:sub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𝑐</m:t>
                            </m:r>
                          </m:sub>
                        </m:sSub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,</a:t>
                    </a:r>
                  </a:p>
                  <a:p>
                    <a:pPr defTabSz="410751" hangingPunct="0">
                      <a:defRPr b="0"/>
                    </a:pPr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e.g.      </a:t>
                    </a:r>
                    <a14:m>
                      <m:oMath xmlns:m="http://schemas.openxmlformats.org/officeDocument/2006/math"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𝑂</m:t>
                        </m:r>
                        <m:r>
                          <a:rPr sz="2074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</m:t>
                        </m:r>
                        <m:sSubSup>
                          <m:sSubSupPr>
                            <m:ctrl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Φ</m:t>
                            </m:r>
                          </m:e>
                          <m:sub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⊥</m:t>
                            </m:r>
                          </m:sub>
                          <m:sup>
                            <m:r>
                              <a:rPr sz="2074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</m:sup>
                        </m:sSubSup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,</a:t>
                    </a:r>
                  </a:p>
                  <a:p>
                    <a:pPr defTabSz="410751" hangingPunct="0">
                      <a:defRPr b="0"/>
                    </a:pPr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            </a:t>
                    </a:r>
                    <a14:m>
                      <m:oMath xmlns:m="http://schemas.openxmlformats.org/officeDocument/2006/math">
                        <m:r>
                          <a:rPr sz="210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𝑂</m:t>
                        </m:r>
                        <m:r>
                          <a:rPr sz="2109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</m:t>
                        </m:r>
                        <m:sSub>
                          <m:sSubPr>
                            <m:ctrlPr>
                              <a:rPr sz="210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10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Φ</m:t>
                            </m:r>
                          </m:e>
                          <m:sub>
                            <m:r>
                              <a:rPr sz="2109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||</m:t>
                            </m:r>
                          </m:sub>
                        </m:sSub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, </a:t>
                    </a:r>
                  </a:p>
                  <a:p>
                    <a:pPr defTabSz="410751" hangingPunct="0">
                      <a:defRPr b="0"/>
                    </a:pPr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            </a:t>
                    </a:r>
                    <a14:m>
                      <m:oMath xmlns:m="http://schemas.openxmlformats.org/officeDocument/2006/math">
                        <m:r>
                          <a:rPr sz="186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𝑂</m:t>
                        </m:r>
                        <m:r>
                          <a:rPr sz="186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=(</m:t>
                        </m:r>
                        <m:sSup>
                          <m:sSupPr>
                            <m:ctrl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Φ</m:t>
                            </m:r>
                          </m:e>
                          <m:sup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𝑏</m:t>
                            </m:r>
                          </m:sup>
                        </m:sSup>
                        <m:sSub>
                          <m:sSubPr>
                            <m:ctrl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𝐹</m:t>
                            </m:r>
                          </m:e>
                          <m:sub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Φ</m:t>
                            </m:r>
                          </m:e>
                          <m:sup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𝑐</m:t>
                            </m:r>
                          </m:sup>
                        </m:sSup>
                        <m:sSub>
                          <m:sSubPr>
                            <m:ctrlP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𝐷</m:t>
                            </m:r>
                          </m:e>
                          <m:sub>
                            <m:r>
                              <a:rPr sz="186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𝜌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sz="186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Ψ</m:t>
                        </m:r>
                        <m:r>
                          <a:rPr sz="186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…)</m:t>
                        </m:r>
                      </m:oMath>
                    </a14:m>
                    <a:r>
                      <a:rPr sz="1687" kern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, …</a:t>
                    </a:r>
                  </a:p>
                </p:txBody>
              </p:sp>
            </mc:Choice>
            <mc:Fallback>
              <p:sp>
                <p:nvSpPr>
                  <p:cNvPr id="271" name="Insertions in adjoint of  ,…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9880" y="2054482"/>
                    <a:ext cx="1270001" cy="1270001"/>
                  </a:xfrm>
                  <a:prstGeom prst="line">
                    <a:avLst/>
                  </a:prstGeom>
                  <a:blipFill>
                    <a:blip r:embed="rId10"/>
                    <a:stretch>
                      <a:fillRect l="-184507" t="-76056" r="-294366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2" name="= Infinitesimal bumps in the Wilson line"/>
              <p:cNvSpPr/>
              <p:nvPr/>
            </p:nvSpPr>
            <p:spPr>
              <a:xfrm>
                <a:off x="5496916" y="1572949"/>
                <a:ext cx="6219142" cy="471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algn="ctr" defTabSz="410751" hangingPunct="0">
                  <a:defRPr b="0"/>
                </a:pPr>
                <a:r>
                  <a:rPr sz="1687" kern="0" dirty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= </a:t>
                </a:r>
                <a:r>
                  <a:rPr sz="1687" kern="0" dirty="0">
                    <a:solidFill>
                      <a:srgbClr val="FF26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Infinitesimal bumps in the Wilson line</a:t>
                </a:r>
              </a:p>
            </p:txBody>
          </p:sp>
          <p:sp>
            <p:nvSpPr>
              <p:cNvPr id="273" name="[Drukker,Kawamoto ’06]"/>
              <p:cNvSpPr/>
              <p:nvPr/>
            </p:nvSpPr>
            <p:spPr>
              <a:xfrm>
                <a:off x="8431823" y="247403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1800" b="0">
                    <a:solidFill>
                      <a:schemeClr val="accent3">
                        <a:hueOff val="914337"/>
                        <a:satOff val="31515"/>
                        <a:lumOff val="-30790"/>
                      </a:schemeClr>
                    </a:solidFill>
                  </a:defRPr>
                </a:lvl1pPr>
              </a:lstStyle>
              <a:p>
                <a:pPr algn="ctr" defTabSz="410751" hangingPunct="0"/>
                <a:r>
                  <a:rPr sz="1266" kern="0" dirty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[</a:t>
                </a:r>
                <a:r>
                  <a:rPr sz="1266" kern="0" dirty="0" err="1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Drukker,Kawamoto</a:t>
                </a:r>
                <a:r>
                  <a:rPr sz="1266" kern="0" dirty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’06]</a:t>
                </a:r>
              </a:p>
            </p:txBody>
          </p:sp>
          <p:sp>
            <p:nvSpPr>
              <p:cNvPr id="274" name="Line"/>
              <p:cNvSpPr/>
              <p:nvPr/>
            </p:nvSpPr>
            <p:spPr>
              <a:xfrm flipH="1">
                <a:off x="4204318" y="-1"/>
                <a:ext cx="2351900" cy="81997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5" name="Line"/>
              <p:cNvSpPr/>
              <p:nvPr/>
            </p:nvSpPr>
            <p:spPr>
              <a:xfrm flipH="1">
                <a:off x="4739233" y="46264"/>
                <a:ext cx="3136877" cy="8092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 advAuto="0"/>
      <p:bldP spid="27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Equation"/>
              <p:cNvSpPr txBox="1"/>
              <p:nvPr/>
            </p:nvSpPr>
            <p:spPr>
              <a:xfrm>
                <a:off x="3736697" y="2507242"/>
                <a:ext cx="4427429" cy="77309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672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ar-AE" sz="2672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2672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den>
                      </m:f>
                      <m:r>
                        <a:rPr lang="ar-AE" sz="2672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72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ar-AE" sz="267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sz="2672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2672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2672" dirty="0"/>
              </a:p>
            </p:txBody>
          </p:sp>
        </mc:Choice>
        <mc:Fallback>
          <p:sp>
            <p:nvSpPr>
              <p:cNvPr id="27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697" y="2507242"/>
                <a:ext cx="4427429" cy="773097"/>
              </a:xfrm>
              <a:prstGeom prst="rect">
                <a:avLst/>
              </a:prstGeom>
              <a:blipFill>
                <a:blip r:embed="rId2"/>
                <a:stretch>
                  <a:fillRect l="-1146" r="-573" b="-967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Equation"/>
              <p:cNvSpPr txBox="1"/>
              <p:nvPr/>
            </p:nvSpPr>
            <p:spPr>
              <a:xfrm>
                <a:off x="2478913" y="1388681"/>
                <a:ext cx="8566384" cy="10342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⟨⟨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)⟩⟩=</m:t>
                      </m:r>
                      <m:f>
                        <m:f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16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  <m:sup>
                              <m:r>
                                <a:rPr sz="3164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164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164" dirty="0"/>
              </a:p>
            </p:txBody>
          </p:sp>
        </mc:Choice>
        <mc:Fallback>
          <p:sp>
            <p:nvSpPr>
              <p:cNvPr id="28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13" y="1388681"/>
                <a:ext cx="8566384" cy="1034257"/>
              </a:xfrm>
              <a:prstGeom prst="rect">
                <a:avLst/>
              </a:prstGeom>
              <a:blipFill>
                <a:blip r:embed="rId3"/>
                <a:stretch>
                  <a:fillRect l="-1037" t="-1220" r="-1037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1" name="Equation"/>
              <p:cNvSpPr txBox="1"/>
              <p:nvPr/>
            </p:nvSpPr>
            <p:spPr>
              <a:xfrm>
                <a:off x="2718270" y="5544072"/>
                <a:ext cx="6672468" cy="12176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72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72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  <m:sup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372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72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  <m:sup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sz="372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72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726" dirty="0"/>
              </a:p>
            </p:txBody>
          </p:sp>
        </mc:Choice>
        <mc:Fallback>
          <p:sp>
            <p:nvSpPr>
              <p:cNvPr id="28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70" y="5544072"/>
                <a:ext cx="6672468" cy="1217641"/>
              </a:xfrm>
              <a:prstGeom prst="rect">
                <a:avLst/>
              </a:prstGeom>
              <a:blipFill>
                <a:blip r:embed="rId4"/>
                <a:stretch>
                  <a:fillRect l="-380" t="-1031" r="-1711" b="-721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With cross ratio                      and"/>
          <p:cNvSpPr txBox="1"/>
          <p:nvPr/>
        </p:nvSpPr>
        <p:spPr>
          <a:xfrm>
            <a:off x="1866533" y="2705333"/>
            <a:ext cx="5900183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800" b="0"/>
            </a:lvl1pPr>
          </a:lstStyle>
          <a:p>
            <a:r>
              <a:rPr sz="1969" dirty="0"/>
              <a:t>With cross ratio</a:t>
            </a:r>
            <a:r>
              <a:rPr lang="en-US" sz="1969" dirty="0"/>
              <a:t>     </a:t>
            </a:r>
            <a:r>
              <a:rPr sz="1969" dirty="0"/>
              <a:t>                      and</a:t>
            </a:r>
          </a:p>
        </p:txBody>
      </p:sp>
      <p:sp>
        <p:nvSpPr>
          <p:cNvPr id="283" name="Simplest 4-point function"/>
          <p:cNvSpPr txBox="1">
            <a:spLocks noGrp="1"/>
          </p:cNvSpPr>
          <p:nvPr>
            <p:ph type="title" idx="4294967295"/>
          </p:nvPr>
        </p:nvSpPr>
        <p:spPr>
          <a:xfrm>
            <a:off x="1207612" y="11667"/>
            <a:ext cx="10482367" cy="840089"/>
          </a:xfrm>
          <a:prstGeom prst="rect">
            <a:avLst/>
          </a:prstGeom>
        </p:spPr>
        <p:txBody>
          <a:bodyPr>
            <a:noAutofit/>
          </a:bodyPr>
          <a:lstStyle>
            <a:lvl1pPr defTabSz="525779">
              <a:defRPr sz="7200"/>
            </a:lvl1pPr>
          </a:lstStyle>
          <a:p>
            <a:r>
              <a:rPr sz="4900" dirty="0"/>
              <a:t>Simplest 4-point function</a:t>
            </a:r>
          </a:p>
        </p:txBody>
      </p:sp>
      <p:grpSp>
        <p:nvGrpSpPr>
          <p:cNvPr id="318" name="Group"/>
          <p:cNvGrpSpPr/>
          <p:nvPr/>
        </p:nvGrpSpPr>
        <p:grpSpPr>
          <a:xfrm>
            <a:off x="1785089" y="3488747"/>
            <a:ext cx="8629796" cy="1836908"/>
            <a:chOff x="0" y="138864"/>
            <a:chExt cx="12273486" cy="2612492"/>
          </a:xfrm>
        </p:grpSpPr>
        <p:sp>
          <p:nvSpPr>
            <p:cNvPr id="284" name="Line"/>
            <p:cNvSpPr/>
            <p:nvPr/>
          </p:nvSpPr>
          <p:spPr>
            <a:xfrm>
              <a:off x="8794432" y="1697149"/>
              <a:ext cx="152288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85" name="Line"/>
            <p:cNvSpPr/>
            <p:nvPr/>
          </p:nvSpPr>
          <p:spPr>
            <a:xfrm>
              <a:off x="0" y="1697149"/>
              <a:ext cx="401848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86" name="Line"/>
            <p:cNvSpPr/>
            <p:nvPr/>
          </p:nvSpPr>
          <p:spPr>
            <a:xfrm>
              <a:off x="571500" y="1697149"/>
              <a:ext cx="152288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87" name="Crossing equation:"/>
            <p:cNvSpPr txBox="1"/>
            <p:nvPr/>
          </p:nvSpPr>
          <p:spPr>
            <a:xfrm>
              <a:off x="4453321" y="138864"/>
              <a:ext cx="4018487" cy="540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r>
                <a:rPr sz="2000" dirty="0"/>
                <a:t>Crossing equation:</a:t>
              </a:r>
            </a:p>
          </p:txBody>
        </p:sp>
        <p:pic>
          <p:nvPicPr>
            <p:cNvPr id="288" name="Screenshot 2021-07-18 at 19.36.38.png" descr="Screenshot 2021-07-18 at 19.36.3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0116" y="1724862"/>
              <a:ext cx="3810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Circle"/>
            <p:cNvSpPr/>
            <p:nvPr/>
          </p:nvSpPr>
          <p:spPr>
            <a:xfrm>
              <a:off x="350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90" name="Circle"/>
            <p:cNvSpPr/>
            <p:nvPr/>
          </p:nvSpPr>
          <p:spPr>
            <a:xfrm>
              <a:off x="1366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91" name="Circle"/>
            <p:cNvSpPr/>
            <p:nvPr/>
          </p:nvSpPr>
          <p:spPr>
            <a:xfrm>
              <a:off x="2382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92" name="Circle"/>
            <p:cNvSpPr/>
            <p:nvPr/>
          </p:nvSpPr>
          <p:spPr>
            <a:xfrm>
              <a:off x="3398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3" name="Equation"/>
                <p:cNvSpPr txBox="1"/>
                <p:nvPr/>
              </p:nvSpPr>
              <p:spPr>
                <a:xfrm>
                  <a:off x="325268" y="1892497"/>
                  <a:ext cx="525820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29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268" y="1892497"/>
                  <a:ext cx="525820" cy="507763"/>
                </a:xfrm>
                <a:prstGeom prst="rect">
                  <a:avLst/>
                </a:prstGeom>
                <a:blipFill>
                  <a:blip r:embed="rId6"/>
                  <a:stretch>
                    <a:fillRect l="-6667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4" name="Equation"/>
                <p:cNvSpPr txBox="1"/>
                <p:nvPr/>
              </p:nvSpPr>
              <p:spPr>
                <a:xfrm>
                  <a:off x="1341268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29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268" y="1892497"/>
                  <a:ext cx="535578" cy="507763"/>
                </a:xfrm>
                <a:prstGeom prst="rect">
                  <a:avLst/>
                </a:prstGeom>
                <a:blipFill>
                  <a:blip r:embed="rId7"/>
                  <a:stretch>
                    <a:fillRect l="-10000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5" name="Equation"/>
                <p:cNvSpPr txBox="1"/>
                <p:nvPr/>
              </p:nvSpPr>
              <p:spPr>
                <a:xfrm>
                  <a:off x="2357268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29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268" y="1892497"/>
                  <a:ext cx="535578" cy="507763"/>
                </a:xfrm>
                <a:prstGeom prst="rect">
                  <a:avLst/>
                </a:prstGeom>
                <a:blipFill>
                  <a:blip r:embed="rId8"/>
                  <a:stretch>
                    <a:fillRect l="-10000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6" name="Equation"/>
                <p:cNvSpPr txBox="1"/>
                <p:nvPr/>
              </p:nvSpPr>
              <p:spPr>
                <a:xfrm>
                  <a:off x="3373267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29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267" y="1892497"/>
                  <a:ext cx="535578" cy="507763"/>
                </a:xfrm>
                <a:prstGeom prst="rect">
                  <a:avLst/>
                </a:prstGeom>
                <a:blipFill>
                  <a:blip r:embed="rId9"/>
                  <a:stretch>
                    <a:fillRect l="-9677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" name="Oval"/>
            <p:cNvSpPr/>
            <p:nvPr/>
          </p:nvSpPr>
          <p:spPr>
            <a:xfrm>
              <a:off x="4661146" y="1195855"/>
              <a:ext cx="2939856" cy="100258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8" name="Equation"/>
                <p:cNvSpPr txBox="1"/>
                <p:nvPr/>
              </p:nvSpPr>
              <p:spPr>
                <a:xfrm>
                  <a:off x="4136157" y="1625309"/>
                  <a:ext cx="526640" cy="6154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812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sz="2812"/>
                </a:p>
              </p:txBody>
            </p:sp>
          </mc:Choice>
          <mc:Fallback>
            <p:sp>
              <p:nvSpPr>
                <p:cNvPr id="29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157" y="1625309"/>
                  <a:ext cx="526640" cy="615462"/>
                </a:xfrm>
                <a:prstGeom prst="rect">
                  <a:avLst/>
                </a:prstGeom>
                <a:blipFill>
                  <a:blip r:embed="rId10"/>
                  <a:stretch>
                    <a:fillRect l="-6667" r="-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9" name="Equation"/>
                <p:cNvSpPr txBox="1"/>
                <p:nvPr/>
              </p:nvSpPr>
              <p:spPr>
                <a:xfrm>
                  <a:off x="7819158" y="1625309"/>
                  <a:ext cx="526640" cy="6154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812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sz="2812"/>
                </a:p>
              </p:txBody>
            </p:sp>
          </mc:Choice>
          <mc:Fallback>
            <p:sp>
              <p:nvSpPr>
                <p:cNvPr id="29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158" y="1625309"/>
                  <a:ext cx="526640" cy="615462"/>
                </a:xfrm>
                <a:prstGeom prst="rect">
                  <a:avLst/>
                </a:prstGeom>
                <a:blipFill>
                  <a:blip r:embed="rId10"/>
                  <a:stretch>
                    <a:fillRect l="-6667" r="-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0" name="Line"/>
            <p:cNvSpPr/>
            <p:nvPr/>
          </p:nvSpPr>
          <p:spPr>
            <a:xfrm>
              <a:off x="8255000" y="1697149"/>
              <a:ext cx="401848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01" name="Circle"/>
            <p:cNvSpPr/>
            <p:nvPr/>
          </p:nvSpPr>
          <p:spPr>
            <a:xfrm>
              <a:off x="8605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02" name="Circle"/>
            <p:cNvSpPr/>
            <p:nvPr/>
          </p:nvSpPr>
          <p:spPr>
            <a:xfrm>
              <a:off x="9621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03" name="Circle"/>
            <p:cNvSpPr/>
            <p:nvPr/>
          </p:nvSpPr>
          <p:spPr>
            <a:xfrm>
              <a:off x="10637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04" name="Circle"/>
            <p:cNvSpPr/>
            <p:nvPr/>
          </p:nvSpPr>
          <p:spPr>
            <a:xfrm>
              <a:off x="11653614" y="1613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5" name="Equation"/>
                <p:cNvSpPr txBox="1"/>
                <p:nvPr/>
              </p:nvSpPr>
              <p:spPr>
                <a:xfrm>
                  <a:off x="8580267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0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0267" y="1892497"/>
                  <a:ext cx="535578" cy="507763"/>
                </a:xfrm>
                <a:prstGeom prst="rect">
                  <a:avLst/>
                </a:prstGeom>
                <a:blipFill>
                  <a:blip r:embed="rId11"/>
                  <a:stretch>
                    <a:fillRect l="-6452" r="-3226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6" name="Equation"/>
                <p:cNvSpPr txBox="1"/>
                <p:nvPr/>
              </p:nvSpPr>
              <p:spPr>
                <a:xfrm>
                  <a:off x="9596268" y="1892497"/>
                  <a:ext cx="525820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0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268" y="1892497"/>
                  <a:ext cx="525820" cy="507763"/>
                </a:xfrm>
                <a:prstGeom prst="rect">
                  <a:avLst/>
                </a:prstGeom>
                <a:blipFill>
                  <a:blip r:embed="rId12"/>
                  <a:stretch>
                    <a:fillRect l="-10345" r="-3448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7" name="Equation"/>
                <p:cNvSpPr txBox="1"/>
                <p:nvPr/>
              </p:nvSpPr>
              <p:spPr>
                <a:xfrm>
                  <a:off x="10612268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0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268" y="1892497"/>
                  <a:ext cx="535578" cy="507763"/>
                </a:xfrm>
                <a:prstGeom prst="rect">
                  <a:avLst/>
                </a:prstGeom>
                <a:blipFill>
                  <a:blip r:embed="rId13"/>
                  <a:stretch>
                    <a:fillRect l="-10000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8" name="Equation"/>
                <p:cNvSpPr txBox="1"/>
                <p:nvPr/>
              </p:nvSpPr>
              <p:spPr>
                <a:xfrm>
                  <a:off x="11628268" y="1892497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0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268" y="1892497"/>
                  <a:ext cx="535578" cy="507763"/>
                </a:xfrm>
                <a:prstGeom prst="rect">
                  <a:avLst/>
                </a:prstGeom>
                <a:blipFill>
                  <a:blip r:embed="rId14"/>
                  <a:stretch>
                    <a:fillRect l="-9677" r="-3226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9" name="Circle"/>
            <p:cNvSpPr/>
            <p:nvPr/>
          </p:nvSpPr>
          <p:spPr>
            <a:xfrm>
              <a:off x="5049614" y="1232329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10" name="Circle"/>
            <p:cNvSpPr/>
            <p:nvPr/>
          </p:nvSpPr>
          <p:spPr>
            <a:xfrm>
              <a:off x="5253034" y="2029824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11" name="Circle"/>
            <p:cNvSpPr/>
            <p:nvPr/>
          </p:nvSpPr>
          <p:spPr>
            <a:xfrm>
              <a:off x="7070805" y="1953624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312" name="Circle"/>
            <p:cNvSpPr/>
            <p:nvPr/>
          </p:nvSpPr>
          <p:spPr>
            <a:xfrm>
              <a:off x="6645870" y="1164105"/>
              <a:ext cx="167641" cy="16764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3" name="Equation"/>
                <p:cNvSpPr txBox="1"/>
                <p:nvPr/>
              </p:nvSpPr>
              <p:spPr>
                <a:xfrm>
                  <a:off x="5186751" y="1425192"/>
                  <a:ext cx="525820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1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751" y="1425192"/>
                  <a:ext cx="525820" cy="507763"/>
                </a:xfrm>
                <a:prstGeom prst="rect">
                  <a:avLst/>
                </a:prstGeom>
                <a:blipFill>
                  <a:blip r:embed="rId15"/>
                  <a:stretch>
                    <a:fillRect l="-6667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4" name="Equation"/>
                <p:cNvSpPr txBox="1"/>
                <p:nvPr/>
              </p:nvSpPr>
              <p:spPr>
                <a:xfrm>
                  <a:off x="5331814" y="2243593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1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14" y="2243593"/>
                  <a:ext cx="535578" cy="507763"/>
                </a:xfrm>
                <a:prstGeom prst="rect">
                  <a:avLst/>
                </a:prstGeom>
                <a:blipFill>
                  <a:blip r:embed="rId16"/>
                  <a:stretch>
                    <a:fillRect l="-6452" r="-3226" b="-172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5" name="Equation"/>
                <p:cNvSpPr txBox="1"/>
                <p:nvPr/>
              </p:nvSpPr>
              <p:spPr>
                <a:xfrm>
                  <a:off x="7255737" y="2093613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737" y="2093613"/>
                  <a:ext cx="535578" cy="507763"/>
                </a:xfrm>
                <a:prstGeom prst="rect">
                  <a:avLst/>
                </a:prstGeom>
                <a:blipFill>
                  <a:blip r:embed="rId17"/>
                  <a:stretch>
                    <a:fillRect l="-6667" r="-3333" b="-1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6" name="Equation"/>
                <p:cNvSpPr txBox="1"/>
                <p:nvPr/>
              </p:nvSpPr>
              <p:spPr>
                <a:xfrm>
                  <a:off x="6696292" y="1399792"/>
                  <a:ext cx="535578" cy="507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642915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2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23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2320"/>
                </a:p>
              </p:txBody>
            </p:sp>
          </mc:Choice>
          <mc:Fallback>
            <p:sp>
              <p:nvSpPr>
                <p:cNvPr id="31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92" y="1399792"/>
                  <a:ext cx="535578" cy="507763"/>
                </a:xfrm>
                <a:prstGeom prst="rect">
                  <a:avLst/>
                </a:prstGeom>
                <a:blipFill>
                  <a:blip r:embed="rId18"/>
                  <a:stretch>
                    <a:fillRect l="-10000" r="-3333" b="-172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7" name="Line"/>
            <p:cNvSpPr/>
            <p:nvPr/>
          </p:nvSpPr>
          <p:spPr>
            <a:xfrm>
              <a:off x="6254387" y="2189843"/>
              <a:ext cx="16764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9" name="Equation"/>
              <p:cNvSpPr txBox="1"/>
              <p:nvPr/>
            </p:nvSpPr>
            <p:spPr>
              <a:xfrm>
                <a:off x="5111024" y="992536"/>
                <a:ext cx="1229439" cy="34958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2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2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sz="2250"/>
              </a:p>
            </p:txBody>
          </p:sp>
        </mc:Choice>
        <mc:Fallback>
          <p:sp>
            <p:nvSpPr>
              <p:cNvPr id="31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24" y="992536"/>
                <a:ext cx="1229439" cy="349583"/>
              </a:xfrm>
              <a:prstGeom prst="rect">
                <a:avLst/>
              </a:prstGeom>
              <a:blipFill>
                <a:blip r:embed="rId19"/>
                <a:stretch>
                  <a:fillRect l="-4082" t="-3571" r="-1020" b="-17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0" name="The simplest operator in  :"/>
              <p:cNvSpPr txBox="1"/>
              <p:nvPr/>
            </p:nvSpPr>
            <p:spPr>
              <a:xfrm>
                <a:off x="1647848" y="868172"/>
                <a:ext cx="3809829" cy="4577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l">
                  <a:defRPr sz="2800" b="0"/>
                </a:pPr>
                <a:r>
                  <a:rPr sz="1969"/>
                  <a:t>The simplest operator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566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5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sz="2566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1969"/>
                  <a:t>:</a:t>
                </a:r>
              </a:p>
            </p:txBody>
          </p:sp>
        </mc:Choice>
        <mc:Fallback>
          <p:sp>
            <p:nvSpPr>
              <p:cNvPr id="320" name="The simplest operator in  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48" y="868172"/>
                <a:ext cx="3809829" cy="457754"/>
              </a:xfrm>
              <a:prstGeom prst="rect">
                <a:avLst/>
              </a:prstGeom>
              <a:blipFill>
                <a:blip r:embed="rId20"/>
                <a:stretch>
                  <a:fillRect l="-2990" b="-189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 advAuto="0"/>
      <p:bldP spid="318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2851</Words>
  <Application>Microsoft Macintosh PowerPoint</Application>
  <PresentationFormat>Widescreen</PresentationFormat>
  <Paragraphs>383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American Typewriter</vt:lpstr>
      <vt:lpstr>Arial</vt:lpstr>
      <vt:lpstr>Calibri</vt:lpstr>
      <vt:lpstr>Calibri Light</vt:lpstr>
      <vt:lpstr>Cambria Math</vt:lpstr>
      <vt:lpstr>DIN Alternate Bold</vt:lpstr>
      <vt:lpstr>Helvetica Light</vt:lpstr>
      <vt:lpstr>Helvetica Neue</vt:lpstr>
      <vt:lpstr>Helvetica Neue Light</vt:lpstr>
      <vt:lpstr>Helvetica Neue Medium</vt:lpstr>
      <vt:lpstr>Helvetica Neue Thin</vt:lpstr>
      <vt:lpstr>Iowan Old Style Roman</vt:lpstr>
      <vt:lpstr>Office Theme</vt:lpstr>
      <vt:lpstr>White</vt:lpstr>
      <vt:lpstr>Bootstrability program</vt:lpstr>
      <vt:lpstr>PowerPoint Presentation</vt:lpstr>
      <vt:lpstr>Conformal bootstrap vs Integrability</vt:lpstr>
      <vt:lpstr>What we know about the spectrum</vt:lpstr>
      <vt:lpstr>Bootstrability</vt:lpstr>
      <vt:lpstr>Concrete set-up</vt:lpstr>
      <vt:lpstr>1/2 BPS Wilson line</vt:lpstr>
      <vt:lpstr>Correlators on the defect and OPE</vt:lpstr>
      <vt:lpstr>Simplest 4-point function</vt:lpstr>
      <vt:lpstr>Constraints of superconformal symmetry</vt:lpstr>
      <vt:lpstr>Constraints of conformal symmetry</vt:lpstr>
      <vt:lpstr>Integrability for the spectrum</vt:lpstr>
      <vt:lpstr>Integrability for the cusped Wilson line</vt:lpstr>
      <vt:lpstr>Integrability for the cusped Wilson line</vt:lpstr>
      <vt:lpstr>Crash course on QSC</vt:lpstr>
      <vt:lpstr>QSC for the straight line</vt:lpstr>
      <vt:lpstr>The spectrum</vt:lpstr>
      <vt:lpstr>Bootstrapping OPE coefficients</vt:lpstr>
      <vt:lpstr>Bootstrability setup</vt:lpstr>
      <vt:lpstr>Bounds for the first OPE coefficient  C_(1,1,Δ_1)^2</vt:lpstr>
      <vt:lpstr>PowerPoint Presentation</vt:lpstr>
      <vt:lpstr>OPE coefficient  C_(1,1,Δ_1)^2including only 2 states</vt:lpstr>
      <vt:lpstr>A natural generalisation</vt:lpstr>
      <vt:lpstr>First 3 OPE coefficients including the first 10 states</vt:lpstr>
      <vt:lpstr>PowerPoint Presentation</vt:lpstr>
      <vt:lpstr>Integrated correlators</vt:lpstr>
      <vt:lpstr>Line deformations</vt:lpstr>
      <vt:lpstr>Line deformations</vt:lpstr>
      <vt:lpstr>Line deformations</vt:lpstr>
      <vt:lpstr>Line deformations</vt:lpstr>
      <vt:lpstr>New integrated correlators</vt:lpstr>
      <vt:lpstr>New integrated correlators</vt:lpstr>
      <vt:lpstr>Super tight bounds for structure constant</vt:lpstr>
      <vt:lpstr>Super tight bounds for structure constant</vt:lpstr>
      <vt:lpstr>Super tight bounds for structure constant</vt:lpstr>
      <vt:lpstr>Super tight bounds for structure constant</vt:lpstr>
      <vt:lpstr>PowerPoint Presentation</vt:lpstr>
      <vt:lpstr>PowerPoint Presentation</vt:lpstr>
      <vt:lpstr>Analytic Bootstrability</vt:lpstr>
      <vt:lpstr>Strategy at weak coupling</vt:lpstr>
      <vt:lpstr>OPE coefficients at weak coupling</vt:lpstr>
      <vt:lpstr>What’s next?</vt:lpstr>
      <vt:lpstr>Should we care about anything else?</vt:lpstr>
      <vt:lpstr>Bootstrap more crazy correlators?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Bootstrability program</dc:title>
  <dc:creator>Gromov, Nikolay</dc:creator>
  <cp:lastModifiedBy>Gromov, Nikolay</cp:lastModifiedBy>
  <cp:revision>76</cp:revision>
  <dcterms:created xsi:type="dcterms:W3CDTF">2022-07-13T07:59:53Z</dcterms:created>
  <dcterms:modified xsi:type="dcterms:W3CDTF">2022-08-16T08:08:19Z</dcterms:modified>
</cp:coreProperties>
</file>